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7a24edff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7a24edff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Clr>
                <a:schemeClr val="dk1"/>
              </a:buClr>
              <a:buSzPts val="1100"/>
              <a:buFont typeface="Arial"/>
              <a:buNone/>
            </a:pPr>
            <a:r>
              <a:rPr lang="da">
                <a:solidFill>
                  <a:schemeClr val="dk1"/>
                </a:solidFill>
                <a:latin typeface="Times New Roman"/>
                <a:ea typeface="Times New Roman"/>
                <a:cs typeface="Times New Roman"/>
                <a:sym typeface="Times New Roman"/>
              </a:rPr>
              <a:t>En nat vågnede kong Nebukadnesar op med et sæt. "Jeg har haft en mærkelig drøm!" sagde han. "Jeg må vide, hvad den betyder!" </a:t>
            </a:r>
            <a:endParaRPr>
              <a:solidFill>
                <a:schemeClr val="dk1"/>
              </a:solidFill>
              <a:latin typeface="Times New Roman"/>
              <a:ea typeface="Times New Roman"/>
              <a:cs typeface="Times New Roman"/>
              <a:sym typeface="Times New Roman"/>
            </a:endParaRPr>
          </a:p>
          <a:p>
            <a:pPr indent="0" lvl="0" marL="0" rtl="0" algn="l">
              <a:spcBef>
                <a:spcPts val="1000"/>
              </a:spcBef>
              <a:spcAft>
                <a:spcPts val="0"/>
              </a:spcAft>
              <a:buClr>
                <a:schemeClr val="dk1"/>
              </a:buClr>
              <a:buSzPts val="1100"/>
              <a:buFont typeface="Arial"/>
              <a:buNone/>
            </a:pPr>
            <a:r>
              <a:rPr lang="da">
                <a:solidFill>
                  <a:schemeClr val="dk1"/>
                </a:solidFill>
                <a:latin typeface="Times New Roman"/>
                <a:ea typeface="Times New Roman"/>
                <a:cs typeface="Times New Roman"/>
                <a:sym typeface="Times New Roman"/>
              </a:rPr>
              <a:t>Han kaldte alle sine vismænd og sagde: "Fortæl mig, hvad jeg drømte, og hvad det betyder!" Men de sagde: "Det kan vi ikke, konge. Du må da først fortælle os drømmen."</a:t>
            </a:r>
            <a:endParaRPr>
              <a:solidFill>
                <a:schemeClr val="dk1"/>
              </a:solidFill>
              <a:latin typeface="Times New Roman"/>
              <a:ea typeface="Times New Roman"/>
              <a:cs typeface="Times New Roman"/>
              <a:sym typeface="Times New Roman"/>
            </a:endParaRPr>
          </a:p>
          <a:p>
            <a:pPr indent="0" lvl="0" marL="0" rtl="0" algn="l">
              <a:spcBef>
                <a:spcPts val="1000"/>
              </a:spcBef>
              <a:spcAft>
                <a:spcPts val="0"/>
              </a:spcAft>
              <a:buClr>
                <a:schemeClr val="dk1"/>
              </a:buClr>
              <a:buSzPts val="1100"/>
              <a:buFont typeface="Arial"/>
              <a:buNone/>
            </a:pPr>
            <a:r>
              <a:rPr lang="da">
                <a:solidFill>
                  <a:schemeClr val="dk1"/>
                </a:solidFill>
                <a:latin typeface="Times New Roman"/>
                <a:ea typeface="Times New Roman"/>
                <a:cs typeface="Times New Roman"/>
                <a:sym typeface="Times New Roman"/>
              </a:rPr>
              <a:t>Kongen blev vred: "Hvis I ikke kan fortælle mig min drøm, vil jeg straffe jer!"</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7a24edffb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7a24edffb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Clr>
                <a:schemeClr val="dk1"/>
              </a:buClr>
              <a:buSzPts val="1100"/>
              <a:buFont typeface="Arial"/>
              <a:buNone/>
            </a:pPr>
            <a:r>
              <a:rPr lang="da">
                <a:solidFill>
                  <a:schemeClr val="dk1"/>
                </a:solidFill>
                <a:latin typeface="Times New Roman"/>
                <a:ea typeface="Times New Roman"/>
                <a:cs typeface="Times New Roman"/>
                <a:sym typeface="Times New Roman"/>
              </a:rPr>
              <a:t>Da Daniel hørte det, fik han sine venner til at bede sammen med ham. De bad om, at Gud ville hjælpe med at fortælle og forstå kongens drøm. Og Gud viste Daniel både drømmen og dens betydning!</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884c53ebd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884c53ebd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da">
                <a:solidFill>
                  <a:schemeClr val="dk1"/>
                </a:solidFill>
                <a:latin typeface="Times New Roman"/>
                <a:ea typeface="Times New Roman"/>
                <a:cs typeface="Times New Roman"/>
                <a:sym typeface="Times New Roman"/>
              </a:rPr>
              <a:t>Daniel gik til kongen og sagde, at Gud havde hjulpet ham. Nu kunne han fortælle det til kongen, og han sagde: "Du drømte om en stor statue. Hovedet var af guld. Bryst og arme, mave og hofter af kobber og sølv. Benene af jern og fødderne af jern og ler. Men en stor sten ramte statuen, og den faldt fra hinanden. Gud viser dig, at dit rige vil gå til grunde, og andre riger vil komme efter. Men til sidst vil Guds rige vare for evigt!"</a:t>
            </a:r>
            <a:endParaRPr>
              <a:solidFill>
                <a:schemeClr val="dk1"/>
              </a:solidFill>
              <a:latin typeface="Times New Roman"/>
              <a:ea typeface="Times New Roman"/>
              <a:cs typeface="Times New Roman"/>
              <a:sym typeface="Times New Roman"/>
            </a:endParaRPr>
          </a:p>
          <a:p>
            <a:pPr indent="0" lvl="0" marL="0" rtl="0" algn="l">
              <a:spcBef>
                <a:spcPts val="1000"/>
              </a:spcBef>
              <a:spcAft>
                <a:spcPts val="0"/>
              </a:spcAft>
              <a:buNone/>
            </a:pPr>
            <a:r>
              <a:rPr lang="da">
                <a:solidFill>
                  <a:schemeClr val="dk1"/>
                </a:solidFill>
                <a:latin typeface="Times New Roman"/>
                <a:ea typeface="Times New Roman"/>
                <a:cs typeface="Times New Roman"/>
                <a:sym typeface="Times New Roman"/>
              </a:rPr>
              <a:t>Kongen var forbløffet og sagde: "Din Gud er den sande Gud!"</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7bfe7a5a1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7bfe7a5a1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1100"/>
              <a:buFont typeface="Arial"/>
              <a:buNone/>
            </a:pPr>
            <a:r>
              <a:rPr lang="da">
                <a:solidFill>
                  <a:schemeClr val="dk1"/>
                </a:solidFill>
                <a:latin typeface="Times New Roman"/>
                <a:ea typeface="Times New Roman"/>
                <a:cs typeface="Times New Roman"/>
                <a:sym typeface="Times New Roman"/>
              </a:rPr>
              <a:t>Gud kan tale til os på mange forskellige måder. Han gør det gennem andre mennesker, der fortæller os om ham: Præster, forældre, børneklub, ledere og lederne her på bibelcamping.</a:t>
            </a:r>
            <a:endParaRPr>
              <a:solidFill>
                <a:schemeClr val="dk1"/>
              </a:solidFill>
              <a:latin typeface="Times New Roman"/>
              <a:ea typeface="Times New Roman"/>
              <a:cs typeface="Times New Roman"/>
              <a:sym typeface="Times New Roman"/>
            </a:endParaRPr>
          </a:p>
          <a:p>
            <a:pPr indent="0" lvl="0" marL="0" rtl="0" algn="l">
              <a:lnSpc>
                <a:spcPct val="115000"/>
              </a:lnSpc>
              <a:spcBef>
                <a:spcPts val="1000"/>
              </a:spcBef>
              <a:spcAft>
                <a:spcPts val="0"/>
              </a:spcAft>
              <a:buClr>
                <a:schemeClr val="dk1"/>
              </a:buClr>
              <a:buSzPts val="1100"/>
              <a:buFont typeface="Arial"/>
              <a:buNone/>
            </a:pPr>
            <a:r>
              <a:rPr lang="da">
                <a:solidFill>
                  <a:schemeClr val="dk1"/>
                </a:solidFill>
                <a:latin typeface="Times New Roman"/>
                <a:ea typeface="Times New Roman"/>
                <a:cs typeface="Times New Roman"/>
                <a:sym typeface="Times New Roman"/>
              </a:rPr>
              <a:t>Gud taler til os gennem Bibelen. Her fortæller Gud om, hvem han er, hvad han har gjort, og her fortæller Gud os om Jesus. Gud kan også tale til os, fx ved at vi kommer til at tænke på noget - at vi skal hjælpe én, der er ked af det, og meget andet.</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7bfe7a5a1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7bfe7a5a1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1000"/>
              </a:spcBef>
              <a:spcAft>
                <a:spcPts val="0"/>
              </a:spcAft>
              <a:buClr>
                <a:schemeClr val="dk1"/>
              </a:buClr>
              <a:buSzPts val="1100"/>
              <a:buFont typeface="Arial"/>
              <a:buNone/>
            </a:pPr>
            <a:r>
              <a:rPr lang="da">
                <a:solidFill>
                  <a:schemeClr val="dk1"/>
                </a:solidFill>
                <a:latin typeface="Times New Roman"/>
                <a:ea typeface="Times New Roman"/>
                <a:cs typeface="Times New Roman"/>
                <a:sym typeface="Times New Roman"/>
              </a:rPr>
              <a:t>Kong Nebukadnesar kunne ikke forstå, hvad drømmen betød, men han var bange.</a:t>
            </a:r>
            <a:endParaRPr>
              <a:solidFill>
                <a:schemeClr val="dk1"/>
              </a:solidFill>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1100"/>
              <a:buFont typeface="Arial"/>
              <a:buNone/>
            </a:pPr>
            <a:r>
              <a:rPr lang="da">
                <a:solidFill>
                  <a:schemeClr val="dk1"/>
                </a:solidFill>
                <a:latin typeface="Times New Roman"/>
                <a:ea typeface="Times New Roman"/>
                <a:cs typeface="Times New Roman"/>
                <a:sym typeface="Times New Roman"/>
              </a:rPr>
              <a:t>Når vi er fulde af uro, må vi bede. Daniel var også bange, men han bad Gud om hjælp til at få drømmen at vide og til at forstå drømmen. Bemærk, at han fik sine venner til at hjælpe. De bad sammen!</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884c53eb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884c53eb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1000"/>
              </a:spcBef>
              <a:spcAft>
                <a:spcPts val="0"/>
              </a:spcAft>
              <a:buClr>
                <a:schemeClr val="dk1"/>
              </a:buClr>
              <a:buSzPts val="1100"/>
              <a:buFont typeface="Arial"/>
              <a:buNone/>
            </a:pPr>
            <a:r>
              <a:rPr lang="da">
                <a:solidFill>
                  <a:schemeClr val="dk1"/>
                </a:solidFill>
                <a:latin typeface="Times New Roman"/>
                <a:ea typeface="Times New Roman"/>
                <a:cs typeface="Times New Roman"/>
                <a:sym typeface="Times New Roman"/>
              </a:rPr>
              <a:t>Drømmen betød, at der skulle komme flere riger efter kongens. Til sidst ville der komme et rige, der var større end kongens. Det rige</a:t>
            </a:r>
            <a:r>
              <a:rPr lang="da">
                <a:solidFill>
                  <a:srgbClr val="FF00FF"/>
                </a:solidFill>
                <a:latin typeface="Times New Roman"/>
                <a:ea typeface="Times New Roman"/>
                <a:cs typeface="Times New Roman"/>
                <a:sym typeface="Times New Roman"/>
              </a:rPr>
              <a:t> </a:t>
            </a:r>
            <a:r>
              <a:rPr lang="da">
                <a:solidFill>
                  <a:schemeClr val="dk1"/>
                </a:solidFill>
                <a:latin typeface="Times New Roman"/>
                <a:ea typeface="Times New Roman"/>
                <a:cs typeface="Times New Roman"/>
                <a:sym typeface="Times New Roman"/>
              </a:rPr>
              <a:t>har vi fået lov til at være en del af. Det rige er vi inviteret til: Guds Rige: Det evige liv.</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7a24edffb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7a24edffb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50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150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1500"/>
              </a:spcBef>
              <a:spcAft>
                <a:spcPts val="1500"/>
              </a:spcAft>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title="Kongens-droem.png"/>
          <p:cNvPicPr preferRelativeResize="0"/>
          <p:nvPr/>
        </p:nvPicPr>
        <p:blipFill rotWithShape="1">
          <a:blip r:embed="rId3">
            <a:alphaModFix/>
          </a:blip>
          <a:srcRect b="26920" l="0" r="0" t="3193"/>
          <a:stretch/>
        </p:blipFill>
        <p:spPr>
          <a:xfrm>
            <a:off x="0" y="0"/>
            <a:ext cx="9144000" cy="5143501"/>
          </a:xfrm>
          <a:prstGeom prst="rect">
            <a:avLst/>
          </a:prstGeom>
          <a:noFill/>
          <a:ln>
            <a:noFill/>
          </a:ln>
        </p:spPr>
      </p:pic>
      <p:sp>
        <p:nvSpPr>
          <p:cNvPr id="55" name="Google Shape;55;p13"/>
          <p:cNvSpPr txBox="1"/>
          <p:nvPr>
            <p:ph type="ctrTitle"/>
          </p:nvPr>
        </p:nvSpPr>
        <p:spPr>
          <a:xfrm>
            <a:off x="0" y="1349550"/>
            <a:ext cx="9144000" cy="104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da">
                <a:solidFill>
                  <a:schemeClr val="lt1"/>
                </a:solidFill>
              </a:rPr>
              <a:t>Kongens drøm</a:t>
            </a:r>
            <a:endParaRPr b="1">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2019400" y="152400"/>
            <a:ext cx="4838700" cy="483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5"/>
          <p:cNvPicPr preferRelativeResize="0"/>
          <p:nvPr/>
        </p:nvPicPr>
        <p:blipFill rotWithShape="1">
          <a:blip r:embed="rId3">
            <a:alphaModFix/>
          </a:blip>
          <a:srcRect b="6533" l="6536" r="9774" t="0"/>
          <a:stretch/>
        </p:blipFill>
        <p:spPr>
          <a:xfrm>
            <a:off x="0" y="0"/>
            <a:ext cx="9144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6" title="Kongens-droem.png"/>
          <p:cNvPicPr preferRelativeResize="0"/>
          <p:nvPr/>
        </p:nvPicPr>
        <p:blipFill rotWithShape="1">
          <a:blip r:embed="rId3">
            <a:alphaModFix/>
          </a:blip>
          <a:srcRect b="26920" l="0" r="0" t="3193"/>
          <a:stretch/>
        </p:blipFill>
        <p:spPr>
          <a:xfrm>
            <a:off x="0" y="0"/>
            <a:ext cx="9144000" cy="5143501"/>
          </a:xfrm>
          <a:prstGeom prst="rect">
            <a:avLst/>
          </a:prstGeom>
          <a:noFill/>
          <a:ln>
            <a:noFill/>
          </a:ln>
        </p:spPr>
      </p:pic>
      <p:sp>
        <p:nvSpPr>
          <p:cNvPr id="71" name="Google Shape;71;p16"/>
          <p:cNvSpPr txBox="1"/>
          <p:nvPr/>
        </p:nvSpPr>
        <p:spPr>
          <a:xfrm>
            <a:off x="4081850" y="1910225"/>
            <a:ext cx="73200" cy="9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7"/>
          <p:cNvSpPr txBox="1"/>
          <p:nvPr/>
        </p:nvSpPr>
        <p:spPr>
          <a:xfrm>
            <a:off x="4081850" y="1910225"/>
            <a:ext cx="73200" cy="9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77" name="Google Shape;77;p17"/>
          <p:cNvPicPr preferRelativeResize="0"/>
          <p:nvPr/>
        </p:nvPicPr>
        <p:blipFill rotWithShape="1">
          <a:blip r:embed="rId3">
            <a:alphaModFix/>
          </a:blip>
          <a:srcRect b="0" l="22336" r="0" t="0"/>
          <a:stretch/>
        </p:blipFill>
        <p:spPr>
          <a:xfrm>
            <a:off x="0" y="0"/>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8"/>
          <p:cNvSpPr txBox="1"/>
          <p:nvPr/>
        </p:nvSpPr>
        <p:spPr>
          <a:xfrm>
            <a:off x="4081850" y="1910225"/>
            <a:ext cx="73200" cy="9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83" name="Google Shape;83;p18"/>
          <p:cNvPicPr preferRelativeResize="0"/>
          <p:nvPr/>
        </p:nvPicPr>
        <p:blipFill>
          <a:blip r:embed="rId3">
            <a:alphaModFix/>
          </a:blip>
          <a:stretch>
            <a:fillRect/>
          </a:stretch>
        </p:blipFill>
        <p:spPr>
          <a:xfrm>
            <a:off x="0" y="-649200"/>
            <a:ext cx="9403450" cy="6268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9"/>
          <p:cNvSpPr txBox="1"/>
          <p:nvPr/>
        </p:nvSpPr>
        <p:spPr>
          <a:xfrm>
            <a:off x="4081850" y="1910225"/>
            <a:ext cx="73200" cy="9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89" name="Google Shape;89;p19"/>
          <p:cNvPicPr preferRelativeResize="0"/>
          <p:nvPr/>
        </p:nvPicPr>
        <p:blipFill>
          <a:blip r:embed="rId3">
            <a:alphaModFix/>
          </a:blip>
          <a:stretch>
            <a:fillRect/>
          </a:stretch>
        </p:blipFill>
        <p:spPr>
          <a:xfrm>
            <a:off x="-593199" y="0"/>
            <a:ext cx="10895106"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0"/>
          <p:cNvSpPr txBox="1"/>
          <p:nvPr>
            <p:ph type="ctrTitle"/>
          </p:nvPr>
        </p:nvSpPr>
        <p:spPr>
          <a:xfrm>
            <a:off x="311700" y="744575"/>
            <a:ext cx="8832300" cy="3012900"/>
          </a:xfrm>
          <a:prstGeom prst="rect">
            <a:avLst/>
          </a:prstGeom>
        </p:spPr>
        <p:txBody>
          <a:bodyPr anchorCtr="0" anchor="b" bIns="91425" lIns="91425" spcFirstLastPara="1" rIns="91425" wrap="square" tIns="91425">
            <a:noAutofit/>
          </a:bodyPr>
          <a:lstStyle/>
          <a:p>
            <a:pPr indent="-381000" lvl="0" marL="457200" rtl="0" algn="l">
              <a:lnSpc>
                <a:spcPct val="100000"/>
              </a:lnSpc>
              <a:spcBef>
                <a:spcPts val="1000"/>
              </a:spcBef>
              <a:spcAft>
                <a:spcPts val="0"/>
              </a:spcAft>
              <a:buSzPts val="2400"/>
              <a:buChar char="●"/>
            </a:pPr>
            <a:r>
              <a:rPr lang="da" sz="2400"/>
              <a:t>Hvordan kunne Gud fortælle Daniel om kongens drøm?</a:t>
            </a:r>
            <a:endParaRPr sz="2400"/>
          </a:p>
          <a:p>
            <a:pPr indent="-381000" lvl="0" marL="457200" rtl="0" algn="l">
              <a:lnSpc>
                <a:spcPct val="100000"/>
              </a:lnSpc>
              <a:spcBef>
                <a:spcPts val="1000"/>
              </a:spcBef>
              <a:spcAft>
                <a:spcPts val="0"/>
              </a:spcAft>
              <a:buSzPts val="2400"/>
              <a:buChar char="●"/>
            </a:pPr>
            <a:r>
              <a:rPr lang="da" sz="2400"/>
              <a:t>Hvad kan vi gøre, for at forstå, hvad Gud siger til os?</a:t>
            </a:r>
            <a:endParaRPr sz="2400"/>
          </a:p>
          <a:p>
            <a:pPr indent="-381000" lvl="0" marL="457200" rtl="0" algn="l">
              <a:lnSpc>
                <a:spcPct val="100000"/>
              </a:lnSpc>
              <a:spcBef>
                <a:spcPts val="1000"/>
              </a:spcBef>
              <a:spcAft>
                <a:spcPts val="0"/>
              </a:spcAft>
              <a:buSzPts val="2400"/>
              <a:buChar char="●"/>
            </a:pPr>
            <a:r>
              <a:rPr lang="da" sz="2400"/>
              <a:t>Har du prøvet at Gud har hjulpet dig, eller kender du nogen som Gud har hjulpet?</a:t>
            </a:r>
            <a:endParaRPr sz="2400"/>
          </a:p>
          <a:p>
            <a:pPr indent="-381000" lvl="0" marL="457200" rtl="0" algn="l">
              <a:lnSpc>
                <a:spcPct val="100000"/>
              </a:lnSpc>
              <a:spcBef>
                <a:spcPts val="1000"/>
              </a:spcBef>
              <a:spcAft>
                <a:spcPts val="0"/>
              </a:spcAft>
              <a:buSzPts val="2400"/>
              <a:buChar char="●"/>
            </a:pPr>
            <a:r>
              <a:rPr lang="da" sz="2400"/>
              <a:t>Hvordan synes du bibelverset passer til dagens tekst i dag?</a:t>
            </a:r>
            <a:endParaRPr sz="2400"/>
          </a:p>
        </p:txBody>
      </p:sp>
      <p:sp>
        <p:nvSpPr>
          <p:cNvPr id="95" name="Google Shape;95;p20"/>
          <p:cNvSpPr txBox="1"/>
          <p:nvPr/>
        </p:nvSpPr>
        <p:spPr>
          <a:xfrm>
            <a:off x="152400" y="152400"/>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1500"/>
              </a:spcBef>
              <a:spcAft>
                <a:spcPts val="1500"/>
              </a:spcAft>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