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1" r:id="rId2"/>
    <p:sldId id="273" r:id="rId3"/>
    <p:sldId id="262" r:id="rId4"/>
    <p:sldId id="280" r:id="rId5"/>
    <p:sldId id="281" r:id="rId6"/>
    <p:sldId id="282" r:id="rId7"/>
    <p:sldId id="283" r:id="rId8"/>
    <p:sldId id="284" r:id="rId9"/>
    <p:sldId id="285" r:id="rId10"/>
    <p:sldId id="287" r:id="rId11"/>
    <p:sldId id="288" r:id="rId12"/>
    <p:sldId id="289" r:id="rId13"/>
    <p:sldId id="286" r:id="rId14"/>
    <p:sldId id="291" r:id="rId15"/>
    <p:sldId id="292" r:id="rId16"/>
    <p:sldId id="293" r:id="rId17"/>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12E"/>
    <a:srgbClr val="FFE89C"/>
    <a:srgbClr val="2E8179"/>
    <a:srgbClr val="BCBCBC"/>
    <a:srgbClr val="BE1717"/>
    <a:srgbClr val="E97721"/>
    <a:srgbClr val="8466A9"/>
    <a:srgbClr val="649DD5"/>
    <a:srgbClr val="72A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70" d="100"/>
          <a:sy n="70" d="100"/>
        </p:scale>
        <p:origin x="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DB56-1F6A-401A-B3D7-D5C2827BC9E8}" type="datetimeFigureOut">
              <a:rPr lang="da-DK" smtClean="0"/>
              <a:t>26-08-2020</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F1FB-7AC1-482E-B67A-F4E28990FBCA}" type="slidenum">
              <a:rPr lang="da-DK" smtClean="0"/>
              <a:t>‹nr.›</a:t>
            </a:fld>
            <a:endParaRPr lang="da-DK"/>
          </a:p>
        </p:txBody>
      </p:sp>
    </p:spTree>
    <p:extLst>
      <p:ext uri="{BB962C8B-B14F-4D97-AF65-F5344CB8AC3E}">
        <p14:creationId xmlns:p14="http://schemas.microsoft.com/office/powerpoint/2010/main" val="192846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14224674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291186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264403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19890500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smtClean="0"/>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a-D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2115627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3226159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629842" y="2505075"/>
            <a:ext cx="3868340"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4629150" y="2505075"/>
            <a:ext cx="3887391"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da-DK"/>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292906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da-DK"/>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29499928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da-DK"/>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309882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smtClean="0"/>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16462355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3292FDF-D0CE-44AA-BFB5-00C212F8D8DA}" type="datetimeFigureOut">
              <a:rPr lang="da-DK" smtClean="0"/>
              <a:t>26-08-2020</a:t>
            </a:fld>
            <a:endParaRPr lang="da-D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a-D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9DAE4E8-FAEF-40F7-BD03-7128586FF179}" type="slidenum">
              <a:rPr lang="da-DK" smtClean="0"/>
              <a:t>‹nr.›</a:t>
            </a:fld>
            <a:endParaRPr lang="da-DK"/>
          </a:p>
        </p:txBody>
      </p:sp>
    </p:spTree>
    <p:extLst>
      <p:ext uri="{BB962C8B-B14F-4D97-AF65-F5344CB8AC3E}">
        <p14:creationId xmlns:p14="http://schemas.microsoft.com/office/powerpoint/2010/main" val="37787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 y="1027907"/>
            <a:ext cx="7886700" cy="1325563"/>
          </a:xfrm>
          <a:prstGeom prst="rect">
            <a:avLst/>
          </a:prstGeom>
        </p:spPr>
        <p:txBody>
          <a:bodyPr vert="horz" lIns="91440" tIns="45720" rIns="91440" bIns="45720" rtlCol="0" anchor="t" anchorCtr="0">
            <a:normAutofit/>
          </a:bodyPr>
          <a:lstStyle/>
          <a:p>
            <a:r>
              <a:rPr lang="da-DK" dirty="0" smtClean="0"/>
              <a:t>Klik for at redigere i master</a:t>
            </a:r>
            <a:endParaRPr lang="en-US" dirty="0"/>
          </a:p>
        </p:txBody>
      </p:sp>
      <p:sp>
        <p:nvSpPr>
          <p:cNvPr id="3" name="Text Placeholder 2"/>
          <p:cNvSpPr>
            <a:spLocks noGrp="1"/>
          </p:cNvSpPr>
          <p:nvPr>
            <p:ph type="body" idx="1"/>
          </p:nvPr>
        </p:nvSpPr>
        <p:spPr>
          <a:xfrm>
            <a:off x="120650" y="2353469"/>
            <a:ext cx="7886700" cy="3072773"/>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spTree>
    <p:extLst>
      <p:ext uri="{BB962C8B-B14F-4D97-AF65-F5344CB8AC3E}">
        <p14:creationId xmlns:p14="http://schemas.microsoft.com/office/powerpoint/2010/main" val="279761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lohse.dk/bibelen-2020.html" TargetMode="External"/><Relationship Id="rId2" Type="http://schemas.openxmlformats.org/officeDocument/2006/relationships/hyperlink" Target="https://blr.dk/produkt/haeng-ud-med-gud/" TargetMode="External"/><Relationship Id="rId1" Type="http://schemas.openxmlformats.org/officeDocument/2006/relationships/slideLayout" Target="../slideLayouts/slideLayout2.xml"/><Relationship Id="rId5" Type="http://schemas.openxmlformats.org/officeDocument/2006/relationships/hyperlink" Target="https://lohse.dk/menu/boger.html" TargetMode="External"/><Relationship Id="rId4" Type="http://schemas.openxmlformats.org/officeDocument/2006/relationships/hyperlink" Target="http://bibelbrug.soendagsskoler.dk/"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png"/><Relationship Id="rId18" Type="http://schemas.openxmlformats.org/officeDocument/2006/relationships/slide" Target="slide11.xml"/><Relationship Id="rId3" Type="http://schemas.openxmlformats.org/officeDocument/2006/relationships/image" Target="../media/image7.jp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slide" Target="slide15.xml"/><Relationship Id="rId17" Type="http://schemas.openxmlformats.org/officeDocument/2006/relationships/image" Target="../media/image14.png"/><Relationship Id="rId2" Type="http://schemas.openxmlformats.org/officeDocument/2006/relationships/image" Target="../media/image6.jpg"/><Relationship Id="rId16" Type="http://schemas.openxmlformats.org/officeDocument/2006/relationships/slide" Target="slide9.xml"/><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23" Type="http://schemas.openxmlformats.org/officeDocument/2006/relationships/image" Target="../media/image17.png"/><Relationship Id="rId10" Type="http://schemas.openxmlformats.org/officeDocument/2006/relationships/slide" Target="slide7.xml"/><Relationship Id="rId19" Type="http://schemas.openxmlformats.org/officeDocument/2006/relationships/image" Target="../media/image15.png"/><Relationship Id="rId4" Type="http://schemas.openxmlformats.org/officeDocument/2006/relationships/slide" Target="slide4.xml"/><Relationship Id="rId9" Type="http://schemas.openxmlformats.org/officeDocument/2006/relationships/image" Target="../media/image10.png"/><Relationship Id="rId14" Type="http://schemas.openxmlformats.org/officeDocument/2006/relationships/slide" Target="slide10.xml"/><Relationship Id="rId22"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cstate="print">
            <a:extLst>
              <a:ext uri="{28A0092B-C50C-407E-A947-70E740481C1C}">
                <a14:useLocalDpi xmlns:a14="http://schemas.microsoft.com/office/drawing/2010/main" val="0"/>
              </a:ext>
            </a:extLst>
          </a:blip>
          <a:srcRect t="14849" b="25374"/>
          <a:stretch/>
        </p:blipFill>
        <p:spPr>
          <a:xfrm>
            <a:off x="334978" y="159486"/>
            <a:ext cx="7550590" cy="3009015"/>
          </a:xfrm>
          <a:prstGeom prst="rect">
            <a:avLst/>
          </a:prstGeom>
        </p:spPr>
      </p:pic>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5339" y="2529004"/>
            <a:ext cx="2426933" cy="4129820"/>
          </a:xfrm>
          <a:prstGeom prst="rect">
            <a:avLst/>
          </a:prstGeom>
        </p:spPr>
      </p:pic>
      <p:sp>
        <p:nvSpPr>
          <p:cNvPr id="4" name="Tekstfelt 3"/>
          <p:cNvSpPr txBox="1"/>
          <p:nvPr/>
        </p:nvSpPr>
        <p:spPr>
          <a:xfrm>
            <a:off x="5404920" y="6397214"/>
            <a:ext cx="2833734" cy="261610"/>
          </a:xfrm>
          <a:prstGeom prst="rect">
            <a:avLst/>
          </a:prstGeom>
          <a:noFill/>
        </p:spPr>
        <p:txBody>
          <a:bodyPr wrap="square" rtlCol="0">
            <a:spAutoFit/>
          </a:bodyPr>
          <a:lstStyle/>
          <a:p>
            <a:r>
              <a:rPr lang="da-DK" sz="1100" dirty="0" smtClean="0"/>
              <a:t>Foto: Carsten Lundager © Bibelselskabet</a:t>
            </a:r>
            <a:endParaRPr lang="da-DK" sz="1100" dirty="0"/>
          </a:p>
        </p:txBody>
      </p:sp>
      <p:pic>
        <p:nvPicPr>
          <p:cNvPr id="6" name="Billede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128" y="3920137"/>
            <a:ext cx="3310451" cy="2477077"/>
          </a:xfrm>
          <a:prstGeom prst="rect">
            <a:avLst/>
          </a:prstGeom>
        </p:spPr>
      </p:pic>
      <p:sp>
        <p:nvSpPr>
          <p:cNvPr id="7" name="Titel 1"/>
          <p:cNvSpPr txBox="1">
            <a:spLocks/>
          </p:cNvSpPr>
          <p:nvPr/>
        </p:nvSpPr>
        <p:spPr>
          <a:xfrm>
            <a:off x="471523" y="3459745"/>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900" dirty="0" smtClean="0">
                <a:latin typeface="+mn-lt"/>
              </a:rPr>
              <a:t>Bibelens bogreol</a:t>
            </a:r>
            <a:endParaRPr lang="da-DK" sz="3900" dirty="0">
              <a:latin typeface="+mn-lt"/>
            </a:endParaRPr>
          </a:p>
        </p:txBody>
      </p:sp>
    </p:spTree>
    <p:extLst>
      <p:ext uri="{BB962C8B-B14F-4D97-AF65-F5344CB8AC3E}">
        <p14:creationId xmlns:p14="http://schemas.microsoft.com/office/powerpoint/2010/main" val="3492181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latin typeface="+mn-lt"/>
              </a:rPr>
              <a:t>Apostlenes Gerninger</a:t>
            </a:r>
            <a:endParaRPr lang="da-DK" dirty="0">
              <a:latin typeface="+mn-lt"/>
            </a:endParaRPr>
          </a:p>
        </p:txBody>
      </p:sp>
      <p:sp>
        <p:nvSpPr>
          <p:cNvPr id="3" name="Pladsholder til indhold 2"/>
          <p:cNvSpPr>
            <a:spLocks noGrp="1"/>
          </p:cNvSpPr>
          <p:nvPr>
            <p:ph idx="1"/>
          </p:nvPr>
        </p:nvSpPr>
        <p:spPr>
          <a:xfrm>
            <a:off x="19556" y="880996"/>
            <a:ext cx="8964955" cy="3797330"/>
          </a:xfrm>
        </p:spPr>
        <p:txBody>
          <a:bodyPr>
            <a:normAutofit/>
          </a:bodyPr>
          <a:lstStyle/>
          <a:p>
            <a:r>
              <a:rPr lang="da-DK" b="1" dirty="0" smtClean="0"/>
              <a:t>ApG</a:t>
            </a:r>
            <a:r>
              <a:rPr lang="da-DK" dirty="0" smtClean="0"/>
              <a:t> handler </a:t>
            </a:r>
            <a:r>
              <a:rPr lang="da-DK" dirty="0"/>
              <a:t>om de første kristne efter Jesu himmelfart – om pinse og </a:t>
            </a:r>
            <a:r>
              <a:rPr lang="da-DK" dirty="0" smtClean="0"/>
              <a:t>Helligåndens </a:t>
            </a:r>
            <a:r>
              <a:rPr lang="da-DK" dirty="0"/>
              <a:t>komme. Vi møder Paulus på flere rejser rundt i </a:t>
            </a:r>
            <a:r>
              <a:rPr lang="da-DK" dirty="0" smtClean="0"/>
              <a:t>det, der i dag er Tyrkiet </a:t>
            </a:r>
            <a:r>
              <a:rPr lang="da-DK" dirty="0"/>
              <a:t>og </a:t>
            </a:r>
            <a:r>
              <a:rPr lang="da-DK" dirty="0" smtClean="0"/>
              <a:t>Grækenland, hvor han fortæller </a:t>
            </a:r>
            <a:r>
              <a:rPr lang="da-DK" dirty="0"/>
              <a:t>om Jesus</a:t>
            </a:r>
            <a:r>
              <a:rPr lang="da-DK" dirty="0" smtClean="0"/>
              <a:t>.</a:t>
            </a:r>
          </a:p>
          <a:p>
            <a:r>
              <a:rPr lang="da-DK" dirty="0" smtClean="0"/>
              <a:t>Hovedpersonerne er Peter og Paulus, men også Helligånden, der kommer pinsedag.</a:t>
            </a:r>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347693"/>
            <a:ext cx="738652" cy="2510307"/>
          </a:xfrm>
          <a:prstGeom prst="rect">
            <a:avLst/>
          </a:prstGeom>
        </p:spPr>
      </p:pic>
      <p:pic>
        <p:nvPicPr>
          <p:cNvPr id="9" name="Billed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3809717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solidFill>
                  <a:srgbClr val="BCBCBC"/>
                </a:solidFill>
                <a:latin typeface="+mn-lt"/>
              </a:rPr>
              <a:t>Paulus’ breve</a:t>
            </a:r>
            <a:endParaRPr lang="da-DK" dirty="0">
              <a:solidFill>
                <a:srgbClr val="BCBCBC"/>
              </a:solidFill>
              <a:latin typeface="+mn-lt"/>
            </a:endParaRPr>
          </a:p>
        </p:txBody>
      </p:sp>
      <p:sp>
        <p:nvSpPr>
          <p:cNvPr id="3" name="Pladsholder til indhold 2"/>
          <p:cNvSpPr>
            <a:spLocks noGrp="1"/>
          </p:cNvSpPr>
          <p:nvPr>
            <p:ph idx="1"/>
          </p:nvPr>
        </p:nvSpPr>
        <p:spPr>
          <a:xfrm>
            <a:off x="19556" y="880996"/>
            <a:ext cx="9198872" cy="3797330"/>
          </a:xfrm>
        </p:spPr>
        <p:txBody>
          <a:bodyPr>
            <a:normAutofit lnSpcReduction="10000"/>
          </a:bodyPr>
          <a:lstStyle/>
          <a:p>
            <a:r>
              <a:rPr lang="da-DK" b="1" dirty="0" smtClean="0"/>
              <a:t>Rom</a:t>
            </a:r>
            <a:r>
              <a:rPr lang="da-DK" dirty="0" smtClean="0"/>
              <a:t> handler om troen. Vi er frelst af nåde, ikke gerninger.</a:t>
            </a:r>
          </a:p>
          <a:p>
            <a:r>
              <a:rPr lang="da-DK" b="1" dirty="0" smtClean="0"/>
              <a:t>1 Kor </a:t>
            </a:r>
            <a:r>
              <a:rPr lang="da-DK" dirty="0" smtClean="0"/>
              <a:t>er Paulus’ svar på en række spørgsmål. Kærlighed er det endelige svar! </a:t>
            </a:r>
            <a:r>
              <a:rPr lang="da-DK" b="1" dirty="0" smtClean="0"/>
              <a:t>2 Kor</a:t>
            </a:r>
            <a:r>
              <a:rPr lang="da-DK" dirty="0" smtClean="0"/>
              <a:t> handler om discipelskab.</a:t>
            </a:r>
          </a:p>
          <a:p>
            <a:r>
              <a:rPr lang="da-DK" b="1" dirty="0" err="1" smtClean="0"/>
              <a:t>Galaterne</a:t>
            </a:r>
            <a:r>
              <a:rPr lang="da-DK" dirty="0" smtClean="0"/>
              <a:t>: Vi er sat frie pga. Jesus.</a:t>
            </a:r>
          </a:p>
          <a:p>
            <a:r>
              <a:rPr lang="da-DK" b="1" dirty="0" err="1" smtClean="0"/>
              <a:t>Efeserne</a:t>
            </a:r>
            <a:r>
              <a:rPr lang="da-DK" dirty="0" smtClean="0"/>
              <a:t> indeholder mange af Paulus’ pointer fra hans øvrige breve.</a:t>
            </a:r>
          </a:p>
          <a:p>
            <a:r>
              <a:rPr lang="da-DK" b="1" dirty="0" err="1" smtClean="0"/>
              <a:t>Filipperne</a:t>
            </a:r>
            <a:r>
              <a:rPr lang="da-DK" dirty="0" smtClean="0"/>
              <a:t> er et takkebrev. Paulus minder om at holde fokus.</a:t>
            </a:r>
          </a:p>
          <a:p>
            <a:r>
              <a:rPr lang="da-DK" b="1" dirty="0" err="1" smtClean="0"/>
              <a:t>Kolossenserne</a:t>
            </a:r>
            <a:r>
              <a:rPr lang="da-DK" dirty="0" smtClean="0"/>
              <a:t>: En advarsel om ikke at blive ledt på vildspor.</a:t>
            </a:r>
          </a:p>
          <a:p>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272503"/>
            <a:ext cx="7279610" cy="2585497"/>
          </a:xfrm>
          <a:prstGeom prst="rect">
            <a:avLst/>
          </a:prstGeom>
        </p:spPr>
      </p:pic>
      <p:pic>
        <p:nvPicPr>
          <p:cNvPr id="9" name="Billede 8"/>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60418"/>
          <a:stretch/>
        </p:blipFill>
        <p:spPr>
          <a:xfrm>
            <a:off x="4518836" y="4272503"/>
            <a:ext cx="2881423" cy="2585497"/>
          </a:xfrm>
          <a:prstGeom prst="rect">
            <a:avLst/>
          </a:prstGeom>
        </p:spPr>
      </p:pic>
      <p:sp>
        <p:nvSpPr>
          <p:cNvPr id="10" name="Tekstfelt 9">
            <a:hlinkClick r:id="rId5" action="ppaction://hlinksldjump"/>
          </p:cNvPr>
          <p:cNvSpPr txBox="1"/>
          <p:nvPr/>
        </p:nvSpPr>
        <p:spPr>
          <a:xfrm>
            <a:off x="4757215" y="4969701"/>
            <a:ext cx="2228376" cy="1569660"/>
          </a:xfrm>
          <a:prstGeom prst="rect">
            <a:avLst/>
          </a:prstGeom>
          <a:noFill/>
        </p:spPr>
        <p:txBody>
          <a:bodyPr wrap="square" rtlCol="0">
            <a:spAutoFit/>
          </a:bodyPr>
          <a:lstStyle/>
          <a:p>
            <a:r>
              <a:rPr lang="da-DK" sz="3200" dirty="0" smtClean="0">
                <a:solidFill>
                  <a:schemeClr val="bg1"/>
                </a:solidFill>
              </a:rPr>
              <a:t>Klik her og se resten af brevene</a:t>
            </a:r>
            <a:endParaRPr lang="da-DK" sz="3200" dirty="0">
              <a:solidFill>
                <a:schemeClr val="bg1"/>
              </a:solidFill>
            </a:endParaRPr>
          </a:p>
        </p:txBody>
      </p:sp>
    </p:spTree>
    <p:extLst>
      <p:ext uri="{BB962C8B-B14F-4D97-AF65-F5344CB8AC3E}">
        <p14:creationId xmlns:p14="http://schemas.microsoft.com/office/powerpoint/2010/main" val="92799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Billede 1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
        <p:nvSpPr>
          <p:cNvPr id="2" name="Titel 1"/>
          <p:cNvSpPr>
            <a:spLocks noGrp="1"/>
          </p:cNvSpPr>
          <p:nvPr>
            <p:ph type="title"/>
          </p:nvPr>
        </p:nvSpPr>
        <p:spPr>
          <a:xfrm>
            <a:off x="120650" y="156038"/>
            <a:ext cx="7886700" cy="1325563"/>
          </a:xfrm>
        </p:spPr>
        <p:txBody>
          <a:bodyPr/>
          <a:lstStyle/>
          <a:p>
            <a:r>
              <a:rPr lang="da-DK" dirty="0" smtClean="0">
                <a:solidFill>
                  <a:srgbClr val="BCBCBC"/>
                </a:solidFill>
                <a:latin typeface="+mn-lt"/>
              </a:rPr>
              <a:t>Paulus’ breve</a:t>
            </a:r>
            <a:endParaRPr lang="da-DK" dirty="0">
              <a:solidFill>
                <a:srgbClr val="BCBCBC"/>
              </a:solidFill>
              <a:latin typeface="+mn-lt"/>
            </a:endParaRPr>
          </a:p>
        </p:txBody>
      </p:sp>
      <p:sp>
        <p:nvSpPr>
          <p:cNvPr id="3" name="Pladsholder til indhold 2"/>
          <p:cNvSpPr>
            <a:spLocks noGrp="1"/>
          </p:cNvSpPr>
          <p:nvPr>
            <p:ph idx="1"/>
          </p:nvPr>
        </p:nvSpPr>
        <p:spPr>
          <a:xfrm>
            <a:off x="19556" y="880996"/>
            <a:ext cx="9198872" cy="3797330"/>
          </a:xfrm>
        </p:spPr>
        <p:txBody>
          <a:bodyPr>
            <a:normAutofit/>
          </a:bodyPr>
          <a:lstStyle/>
          <a:p>
            <a:r>
              <a:rPr lang="da-DK" b="1" dirty="0" smtClean="0"/>
              <a:t>1 </a:t>
            </a:r>
            <a:r>
              <a:rPr lang="da-DK" b="1" dirty="0" err="1" smtClean="0"/>
              <a:t>Thess</a:t>
            </a:r>
            <a:r>
              <a:rPr lang="da-DK" b="1" dirty="0" smtClean="0"/>
              <a:t> </a:t>
            </a:r>
            <a:r>
              <a:rPr lang="da-DK" dirty="0" smtClean="0"/>
              <a:t>er en forsikring om, at de, der dør i troen på Jesus, også vil opstå, når han kommer igen. </a:t>
            </a:r>
            <a:r>
              <a:rPr lang="da-DK" b="1" dirty="0" smtClean="0"/>
              <a:t>2 </a:t>
            </a:r>
            <a:r>
              <a:rPr lang="da-DK" b="1" dirty="0" err="1" smtClean="0"/>
              <a:t>Thess</a:t>
            </a:r>
            <a:r>
              <a:rPr lang="da-DK" b="1" dirty="0" smtClean="0"/>
              <a:t> </a:t>
            </a:r>
            <a:r>
              <a:rPr lang="da-DK" dirty="0" smtClean="0"/>
              <a:t>fortsætter første brev til menigheden: Vær trofaste, mens I venter.</a:t>
            </a:r>
          </a:p>
          <a:p>
            <a:r>
              <a:rPr lang="da-DK" b="1" dirty="0" smtClean="0"/>
              <a:t>1 Tim </a:t>
            </a:r>
            <a:r>
              <a:rPr lang="da-DK" dirty="0" smtClean="0"/>
              <a:t>er en slags manual for kristne ledere og </a:t>
            </a:r>
            <a:r>
              <a:rPr lang="da-DK" b="1" dirty="0" smtClean="0"/>
              <a:t>2 Tim </a:t>
            </a:r>
            <a:r>
              <a:rPr lang="da-DK" dirty="0" smtClean="0"/>
              <a:t>handler om at være udholdende, uanset omstændighederne.</a:t>
            </a:r>
          </a:p>
          <a:p>
            <a:r>
              <a:rPr lang="da-DK" dirty="0" smtClean="0"/>
              <a:t>Brevet til </a:t>
            </a:r>
            <a:r>
              <a:rPr lang="da-DK" b="1" dirty="0" smtClean="0"/>
              <a:t>Titus</a:t>
            </a:r>
            <a:r>
              <a:rPr lang="da-DK" dirty="0" smtClean="0"/>
              <a:t> er gode råd fra en erfaren til en ung leder.</a:t>
            </a:r>
          </a:p>
          <a:p>
            <a:r>
              <a:rPr lang="da-DK" dirty="0" smtClean="0"/>
              <a:t>Brevet til </a:t>
            </a:r>
            <a:r>
              <a:rPr lang="da-DK" b="1" dirty="0" smtClean="0"/>
              <a:t>Filemon</a:t>
            </a:r>
            <a:r>
              <a:rPr lang="da-DK" dirty="0" smtClean="0"/>
              <a:t> er en personlig appel om at modtage en bortløben slave som en bror i Kristus, ikke en slave.</a:t>
            </a:r>
            <a:endParaRPr lang="da-DK" dirty="0"/>
          </a:p>
        </p:txBody>
      </p:sp>
      <p:pic>
        <p:nvPicPr>
          <p:cNvPr id="8" name="Bille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50" y="4272503"/>
            <a:ext cx="7279610" cy="2585497"/>
          </a:xfrm>
          <a:prstGeom prst="rect">
            <a:avLst/>
          </a:prstGeom>
        </p:spPr>
      </p:pic>
      <p:pic>
        <p:nvPicPr>
          <p:cNvPr id="9" name="Billede 8"/>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l="-489" r="39436"/>
          <a:stretch/>
        </p:blipFill>
        <p:spPr>
          <a:xfrm>
            <a:off x="85061" y="4272503"/>
            <a:ext cx="4444410" cy="2585497"/>
          </a:xfrm>
          <a:prstGeom prst="rect">
            <a:avLst/>
          </a:prstGeom>
        </p:spPr>
      </p:pic>
    </p:spTree>
    <p:extLst>
      <p:ext uri="{BB962C8B-B14F-4D97-AF65-F5344CB8AC3E}">
        <p14:creationId xmlns:p14="http://schemas.microsoft.com/office/powerpoint/2010/main" val="34076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solidFill>
                  <a:srgbClr val="2E8179"/>
                </a:solidFill>
                <a:latin typeface="+mn-lt"/>
              </a:rPr>
              <a:t>Hebræerbrevet</a:t>
            </a:r>
            <a:endParaRPr lang="da-DK" dirty="0">
              <a:solidFill>
                <a:srgbClr val="2E8179"/>
              </a:solidFill>
              <a:latin typeface="+mn-lt"/>
            </a:endParaRPr>
          </a:p>
        </p:txBody>
      </p:sp>
      <p:sp>
        <p:nvSpPr>
          <p:cNvPr id="3" name="Pladsholder til indhold 2"/>
          <p:cNvSpPr>
            <a:spLocks noGrp="1"/>
          </p:cNvSpPr>
          <p:nvPr>
            <p:ph idx="1"/>
          </p:nvPr>
        </p:nvSpPr>
        <p:spPr>
          <a:xfrm>
            <a:off x="19556" y="880996"/>
            <a:ext cx="8964955" cy="3021153"/>
          </a:xfrm>
        </p:spPr>
        <p:txBody>
          <a:bodyPr>
            <a:normAutofit/>
          </a:bodyPr>
          <a:lstStyle/>
          <a:p>
            <a:r>
              <a:rPr lang="da-DK" dirty="0" smtClean="0"/>
              <a:t>Ligesom Matthæusevangeliet er dette brev skrevet til jøderne, ”hebræerne”, altså dem, der tror på Jesus, men har en jødisk baggrund. Derfor er der mange tråde til GT (som var jødernes bibel), der forklarer, hvorfor Jesus er en opfyldelse af alt det, de har ventet på.</a:t>
            </a:r>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093534"/>
            <a:ext cx="502274" cy="2769685"/>
          </a:xfrm>
          <a:prstGeom prst="rect">
            <a:avLst/>
          </a:prstGeom>
        </p:spPr>
      </p:pic>
      <p:pic>
        <p:nvPicPr>
          <p:cNvPr id="9" name="Billed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775937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1" y="3904737"/>
            <a:ext cx="3568848" cy="2958482"/>
          </a:xfrm>
          <a:prstGeom prst="rect">
            <a:avLst/>
          </a:prstGeom>
        </p:spPr>
      </p:pic>
      <p:sp>
        <p:nvSpPr>
          <p:cNvPr id="2" name="Titel 1"/>
          <p:cNvSpPr>
            <a:spLocks noGrp="1"/>
          </p:cNvSpPr>
          <p:nvPr>
            <p:ph type="title"/>
          </p:nvPr>
        </p:nvSpPr>
        <p:spPr>
          <a:xfrm>
            <a:off x="120650" y="156038"/>
            <a:ext cx="7886700" cy="1325563"/>
          </a:xfrm>
        </p:spPr>
        <p:txBody>
          <a:bodyPr/>
          <a:lstStyle/>
          <a:p>
            <a:r>
              <a:rPr lang="da-DK" dirty="0" smtClean="0">
                <a:solidFill>
                  <a:srgbClr val="54812E"/>
                </a:solidFill>
                <a:latin typeface="+mn-lt"/>
              </a:rPr>
              <a:t>7 personlige breve</a:t>
            </a:r>
            <a:endParaRPr lang="da-DK" dirty="0">
              <a:solidFill>
                <a:srgbClr val="54812E"/>
              </a:solidFill>
              <a:latin typeface="+mn-lt"/>
            </a:endParaRPr>
          </a:p>
        </p:txBody>
      </p:sp>
      <p:sp>
        <p:nvSpPr>
          <p:cNvPr id="3" name="Pladsholder til indhold 2"/>
          <p:cNvSpPr>
            <a:spLocks noGrp="1"/>
          </p:cNvSpPr>
          <p:nvPr>
            <p:ph idx="1"/>
          </p:nvPr>
        </p:nvSpPr>
        <p:spPr>
          <a:xfrm>
            <a:off x="19556" y="880996"/>
            <a:ext cx="8400167" cy="3021153"/>
          </a:xfrm>
        </p:spPr>
        <p:txBody>
          <a:bodyPr>
            <a:normAutofit fontScale="92500" lnSpcReduction="10000"/>
          </a:bodyPr>
          <a:lstStyle/>
          <a:p>
            <a:r>
              <a:rPr lang="da-DK" b="1" dirty="0" smtClean="0"/>
              <a:t>Jakob </a:t>
            </a:r>
            <a:r>
              <a:rPr lang="da-DK" dirty="0" smtClean="0"/>
              <a:t>taler om tro i aktion.</a:t>
            </a:r>
          </a:p>
          <a:p>
            <a:r>
              <a:rPr lang="da-DK" b="1" dirty="0" smtClean="0"/>
              <a:t>Peter </a:t>
            </a:r>
            <a:r>
              <a:rPr lang="da-DK" dirty="0" smtClean="0"/>
              <a:t>opmuntrer forfulgte kristne i sit første brev. </a:t>
            </a:r>
            <a:r>
              <a:rPr lang="da-DK" b="1" dirty="0" smtClean="0"/>
              <a:t>2 Pet </a:t>
            </a:r>
            <a:r>
              <a:rPr lang="da-DK" dirty="0" smtClean="0"/>
              <a:t>handler om faren ved falsk/forkert undervisning om Jesus.</a:t>
            </a:r>
          </a:p>
          <a:p>
            <a:r>
              <a:rPr lang="da-DK" b="1" dirty="0" smtClean="0"/>
              <a:t>Johannes</a:t>
            </a:r>
            <a:r>
              <a:rPr lang="da-DK" dirty="0" smtClean="0"/>
              <a:t> taler i 1 Joh om, at kærlighed må være frugten i kristnes liv. </a:t>
            </a:r>
            <a:r>
              <a:rPr lang="da-DK" b="1" dirty="0" smtClean="0"/>
              <a:t>2 Joh </a:t>
            </a:r>
            <a:r>
              <a:rPr lang="da-DK" dirty="0" smtClean="0"/>
              <a:t>handler om at undgå falske lærere. </a:t>
            </a:r>
            <a:r>
              <a:rPr lang="da-DK" b="1" dirty="0" smtClean="0"/>
              <a:t>3 Joh </a:t>
            </a:r>
            <a:r>
              <a:rPr lang="da-DK" dirty="0" smtClean="0"/>
              <a:t>er en personlig opmuntring til </a:t>
            </a:r>
            <a:r>
              <a:rPr lang="da-DK" dirty="0" err="1" smtClean="0"/>
              <a:t>Gaius</a:t>
            </a:r>
            <a:r>
              <a:rPr lang="da-DK" dirty="0" smtClean="0"/>
              <a:t>, der har en bitter splid.</a:t>
            </a:r>
          </a:p>
          <a:p>
            <a:r>
              <a:rPr lang="da-DK" b="1" dirty="0" smtClean="0"/>
              <a:t>Judas </a:t>
            </a:r>
            <a:r>
              <a:rPr lang="da-DK" dirty="0" smtClean="0"/>
              <a:t>(faktisk Jesus</a:t>
            </a:r>
            <a:r>
              <a:rPr lang="da-DK" dirty="0"/>
              <a:t>’ </a:t>
            </a:r>
            <a:r>
              <a:rPr lang="da-DK" dirty="0" smtClean="0"/>
              <a:t>lillebror</a:t>
            </a:r>
            <a:r>
              <a:rPr lang="da-DK" dirty="0"/>
              <a:t>) </a:t>
            </a:r>
            <a:r>
              <a:rPr lang="da-DK" dirty="0" smtClean="0"/>
              <a:t>handler om vores tunge – altså hvad vi siger – og igen en advarsel om falsk lære.</a:t>
            </a:r>
            <a:endParaRPr lang="da-DK" dirty="0"/>
          </a:p>
        </p:txBody>
      </p:sp>
      <p:pic>
        <p:nvPicPr>
          <p:cNvPr id="9" name="Billed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412898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latin typeface="+mn-lt"/>
              </a:rPr>
              <a:t>Johannes’ Åbenbaring</a:t>
            </a:r>
            <a:endParaRPr lang="da-DK" dirty="0">
              <a:latin typeface="+mn-lt"/>
            </a:endParaRPr>
          </a:p>
        </p:txBody>
      </p:sp>
      <p:sp>
        <p:nvSpPr>
          <p:cNvPr id="3" name="Pladsholder til indhold 2"/>
          <p:cNvSpPr>
            <a:spLocks noGrp="1"/>
          </p:cNvSpPr>
          <p:nvPr>
            <p:ph idx="1"/>
          </p:nvPr>
        </p:nvSpPr>
        <p:spPr>
          <a:xfrm>
            <a:off x="19556" y="880996"/>
            <a:ext cx="8964955" cy="3356026"/>
          </a:xfrm>
        </p:spPr>
        <p:txBody>
          <a:bodyPr>
            <a:normAutofit/>
          </a:bodyPr>
          <a:lstStyle/>
          <a:p>
            <a:r>
              <a:rPr lang="da-DK" b="1" dirty="0" smtClean="0"/>
              <a:t>Joh </a:t>
            </a:r>
            <a:r>
              <a:rPr lang="da-DK" b="1" dirty="0" err="1" smtClean="0"/>
              <a:t>Åb</a:t>
            </a:r>
            <a:r>
              <a:rPr lang="da-DK" dirty="0" smtClean="0"/>
              <a:t> er en svær bog fyldt med billedsprog og metaforer.</a:t>
            </a:r>
          </a:p>
          <a:p>
            <a:r>
              <a:rPr lang="da-DK" dirty="0"/>
              <a:t>Bogen er skrevet af </a:t>
            </a:r>
            <a:r>
              <a:rPr lang="da-DK" dirty="0" smtClean="0"/>
              <a:t>en af de 12 disciple, </a:t>
            </a:r>
            <a:r>
              <a:rPr lang="da-DK" dirty="0"/>
              <a:t>Johannes, der på sine gamle dage får et syn på øen </a:t>
            </a:r>
            <a:r>
              <a:rPr lang="da-DK" dirty="0" err="1" smtClean="0"/>
              <a:t>Patmos</a:t>
            </a:r>
            <a:r>
              <a:rPr lang="da-DK" dirty="0" smtClean="0"/>
              <a:t> (altså en profeti, som vi havde det i GT), hvor </a:t>
            </a:r>
            <a:r>
              <a:rPr lang="da-DK" dirty="0"/>
              <a:t>han ser fremtiden </a:t>
            </a:r>
            <a:r>
              <a:rPr lang="da-DK" dirty="0" smtClean="0"/>
              <a:t>ligesom på film.</a:t>
            </a:r>
          </a:p>
          <a:p>
            <a:r>
              <a:rPr lang="da-DK" dirty="0" smtClean="0"/>
              <a:t>Det bliver en svær tid og en stor kamp, men Johannes </a:t>
            </a:r>
            <a:r>
              <a:rPr lang="da-DK" dirty="0"/>
              <a:t>ser, at Jesus </a:t>
            </a:r>
            <a:r>
              <a:rPr lang="da-DK" dirty="0" smtClean="0"/>
              <a:t>kommer </a:t>
            </a:r>
            <a:r>
              <a:rPr lang="da-DK" dirty="0"/>
              <a:t>igen, og </a:t>
            </a:r>
            <a:r>
              <a:rPr lang="da-DK" dirty="0" smtClean="0"/>
              <a:t>så gør Gud alt </a:t>
            </a:r>
            <a:r>
              <a:rPr lang="da-DK" dirty="0"/>
              <a:t>nyt og </a:t>
            </a:r>
            <a:r>
              <a:rPr lang="da-DK" dirty="0" smtClean="0"/>
              <a:t>godt.</a:t>
            </a:r>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3902149"/>
            <a:ext cx="547595" cy="2961070"/>
          </a:xfrm>
          <a:prstGeom prst="rect">
            <a:avLst/>
          </a:prstGeom>
        </p:spPr>
      </p:pic>
      <p:pic>
        <p:nvPicPr>
          <p:cNvPr id="9" name="Billed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414534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650" y="1027907"/>
            <a:ext cx="5157520" cy="1325563"/>
          </a:xfrm>
        </p:spPr>
        <p:txBody>
          <a:bodyPr/>
          <a:lstStyle/>
          <a:p>
            <a:r>
              <a:rPr lang="da-DK" dirty="0" smtClean="0"/>
              <a:t>Få hjælp til at lære Bibelen at kende</a:t>
            </a:r>
            <a:endParaRPr lang="da-DK" dirty="0"/>
          </a:p>
        </p:txBody>
      </p:sp>
      <p:sp>
        <p:nvSpPr>
          <p:cNvPr id="3" name="Pladsholder til indhold 2"/>
          <p:cNvSpPr>
            <a:spLocks noGrp="1"/>
          </p:cNvSpPr>
          <p:nvPr>
            <p:ph idx="1"/>
          </p:nvPr>
        </p:nvSpPr>
        <p:spPr>
          <a:xfrm>
            <a:off x="120649" y="2353469"/>
            <a:ext cx="8498250" cy="3072773"/>
          </a:xfrm>
        </p:spPr>
        <p:txBody>
          <a:bodyPr/>
          <a:lstStyle/>
          <a:p>
            <a:r>
              <a:rPr lang="da-DK" dirty="0" smtClean="0">
                <a:hlinkClick r:id="rId2"/>
              </a:rPr>
              <a:t>blr.dk</a:t>
            </a:r>
            <a:r>
              <a:rPr lang="da-DK" dirty="0" smtClean="0"/>
              <a:t> – Bibellæser-Ringen har fx </a:t>
            </a:r>
            <a:r>
              <a:rPr lang="da-DK" i="1" dirty="0" smtClean="0"/>
              <a:t>Hæng ud med Gud</a:t>
            </a:r>
            <a:r>
              <a:rPr lang="da-DK" dirty="0" smtClean="0"/>
              <a:t>.</a:t>
            </a:r>
          </a:p>
          <a:p>
            <a:r>
              <a:rPr lang="da-DK" dirty="0" smtClean="0">
                <a:hlinkClick r:id="rId3"/>
              </a:rPr>
              <a:t>Bibelen 2020</a:t>
            </a:r>
            <a:r>
              <a:rPr lang="da-DK" dirty="0" smtClean="0"/>
              <a:t> – nudansk tekst, også som lydbog …</a:t>
            </a:r>
          </a:p>
          <a:p>
            <a:r>
              <a:rPr lang="da-DK" dirty="0" smtClean="0">
                <a:hlinkClick r:id="rId4"/>
              </a:rPr>
              <a:t>bibelbrug.soendagsskoler.dk</a:t>
            </a:r>
            <a:r>
              <a:rPr lang="da-DK" dirty="0" smtClean="0"/>
              <a:t> – se en inspirationsfolder!</a:t>
            </a:r>
          </a:p>
          <a:p>
            <a:r>
              <a:rPr lang="da-DK" dirty="0" smtClean="0">
                <a:hlinkClick r:id="rId5"/>
              </a:rPr>
              <a:t>lohse.dk</a:t>
            </a:r>
            <a:r>
              <a:rPr lang="da-DK" dirty="0" smtClean="0"/>
              <a:t> – masser af billedbibler og ”rigtige” bibler : )</a:t>
            </a:r>
          </a:p>
          <a:p>
            <a:endParaRPr lang="da-DK" dirty="0"/>
          </a:p>
        </p:txBody>
      </p:sp>
    </p:spTree>
    <p:extLst>
      <p:ext uri="{BB962C8B-B14F-4D97-AF65-F5344CB8AC3E}">
        <p14:creationId xmlns:p14="http://schemas.microsoft.com/office/powerpoint/2010/main" val="1313958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3" cstate="print">
            <a:extLst>
              <a:ext uri="{28A0092B-C50C-407E-A947-70E740481C1C}">
                <a14:useLocalDpi xmlns:a14="http://schemas.microsoft.com/office/drawing/2010/main" val="0"/>
              </a:ext>
            </a:extLst>
          </a:blip>
          <a:srcRect l="10874" r="9213"/>
          <a:stretch/>
        </p:blipFill>
        <p:spPr>
          <a:xfrm>
            <a:off x="0" y="1"/>
            <a:ext cx="9207796" cy="6857999"/>
          </a:xfrm>
          <a:prstGeom prst="rect">
            <a:avLst/>
          </a:prstGeom>
        </p:spPr>
      </p:pic>
      <p:pic>
        <p:nvPicPr>
          <p:cNvPr id="7" name="Billed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7769" y="597129"/>
            <a:ext cx="3067835" cy="1303308"/>
          </a:xfrm>
          <a:prstGeom prst="rect">
            <a:avLst/>
          </a:prstGeom>
        </p:spPr>
      </p:pic>
      <p:pic>
        <p:nvPicPr>
          <p:cNvPr id="8" name="Billede 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34" y="685580"/>
            <a:ext cx="1269727" cy="1222182"/>
          </a:xfrm>
          <a:prstGeom prst="rect">
            <a:avLst/>
          </a:prstGeom>
        </p:spPr>
      </p:pic>
      <p:pic>
        <p:nvPicPr>
          <p:cNvPr id="9" name="Billede 8">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6870" y="440943"/>
            <a:ext cx="1127954" cy="1488084"/>
          </a:xfrm>
          <a:prstGeom prst="rect">
            <a:avLst/>
          </a:prstGeom>
        </p:spPr>
      </p:pic>
      <p:pic>
        <p:nvPicPr>
          <p:cNvPr id="10" name="Billed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4232" y="419240"/>
            <a:ext cx="2773385" cy="1496690"/>
          </a:xfrm>
          <a:prstGeom prst="rect">
            <a:avLst/>
          </a:prstGeom>
        </p:spPr>
      </p:pic>
      <p:pic>
        <p:nvPicPr>
          <p:cNvPr id="11" name="Billede 10">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47930" y="3402418"/>
            <a:ext cx="311585" cy="1684867"/>
          </a:xfrm>
          <a:prstGeom prst="rect">
            <a:avLst/>
          </a:prstGeom>
        </p:spPr>
      </p:pic>
      <p:pic>
        <p:nvPicPr>
          <p:cNvPr id="12" name="Billede 11">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86109" y="3573077"/>
            <a:ext cx="443887" cy="1508548"/>
          </a:xfrm>
          <a:prstGeom prst="rect">
            <a:avLst/>
          </a:prstGeom>
        </p:spPr>
      </p:pic>
      <p:pic>
        <p:nvPicPr>
          <p:cNvPr id="14" name="Billede 13">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3570" y="3774558"/>
            <a:ext cx="1530225" cy="1307067"/>
          </a:xfrm>
          <a:prstGeom prst="rect">
            <a:avLst/>
          </a:prstGeom>
        </p:spPr>
      </p:pic>
      <p:pic>
        <p:nvPicPr>
          <p:cNvPr id="15" name="Billede 14">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67089" y="3720234"/>
            <a:ext cx="3782244" cy="1343339"/>
          </a:xfrm>
          <a:prstGeom prst="rect">
            <a:avLst/>
          </a:prstGeom>
        </p:spPr>
      </p:pic>
      <p:sp>
        <p:nvSpPr>
          <p:cNvPr id="16" name="Tekstfelt 15"/>
          <p:cNvSpPr txBox="1"/>
          <p:nvPr/>
        </p:nvSpPr>
        <p:spPr>
          <a:xfrm>
            <a:off x="329609" y="1900437"/>
            <a:ext cx="8580475" cy="369332"/>
          </a:xfrm>
          <a:prstGeom prst="rect">
            <a:avLst/>
          </a:prstGeom>
          <a:noFill/>
        </p:spPr>
        <p:txBody>
          <a:bodyPr wrap="square" rtlCol="0">
            <a:spAutoFit/>
          </a:bodyPr>
          <a:lstStyle/>
          <a:p>
            <a:r>
              <a:rPr lang="da-DK" dirty="0" smtClean="0">
                <a:solidFill>
                  <a:schemeClr val="bg1"/>
                </a:solidFill>
              </a:rPr>
              <a:t>5 Mosebøger	12 historiske bøger	         5 poetiske bøger       17 profetiske bøger</a:t>
            </a:r>
            <a:endParaRPr lang="da-DK" dirty="0">
              <a:solidFill>
                <a:schemeClr val="bg1"/>
              </a:solidFill>
            </a:endParaRPr>
          </a:p>
        </p:txBody>
      </p:sp>
      <p:sp>
        <p:nvSpPr>
          <p:cNvPr id="17" name="Tekstfelt 16"/>
          <p:cNvSpPr txBox="1"/>
          <p:nvPr/>
        </p:nvSpPr>
        <p:spPr>
          <a:xfrm>
            <a:off x="351398" y="5092258"/>
            <a:ext cx="8580475" cy="369332"/>
          </a:xfrm>
          <a:prstGeom prst="rect">
            <a:avLst/>
          </a:prstGeom>
          <a:noFill/>
        </p:spPr>
        <p:txBody>
          <a:bodyPr wrap="square" rtlCol="0">
            <a:spAutoFit/>
          </a:bodyPr>
          <a:lstStyle/>
          <a:p>
            <a:r>
              <a:rPr lang="da-DK" dirty="0" smtClean="0">
                <a:solidFill>
                  <a:schemeClr val="bg1"/>
                </a:solidFill>
              </a:rPr>
              <a:t>   4 evangelier    ApG	   13 breve af Paulus	    Hebr</a:t>
            </a:r>
            <a:r>
              <a:rPr lang="da-DK" dirty="0">
                <a:solidFill>
                  <a:schemeClr val="bg1"/>
                </a:solidFill>
              </a:rPr>
              <a:t>	</a:t>
            </a:r>
            <a:r>
              <a:rPr lang="da-DK" dirty="0" smtClean="0">
                <a:solidFill>
                  <a:schemeClr val="bg1"/>
                </a:solidFill>
              </a:rPr>
              <a:t> 7 pers. breve        Åb</a:t>
            </a:r>
            <a:endParaRPr lang="da-DK" dirty="0">
              <a:solidFill>
                <a:schemeClr val="bg1"/>
              </a:solidFill>
            </a:endParaRPr>
          </a:p>
        </p:txBody>
      </p:sp>
      <p:pic>
        <p:nvPicPr>
          <p:cNvPr id="18" name="Billede 17">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73597" y="3480259"/>
            <a:ext cx="286822" cy="1581615"/>
          </a:xfrm>
          <a:prstGeom prst="rect">
            <a:avLst/>
          </a:prstGeom>
        </p:spPr>
      </p:pic>
      <p:pic>
        <p:nvPicPr>
          <p:cNvPr id="19" name="Billede 18">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95857" y="3503699"/>
            <a:ext cx="1920173" cy="1591773"/>
          </a:xfrm>
          <a:prstGeom prst="rect">
            <a:avLst/>
          </a:prstGeom>
        </p:spPr>
      </p:pic>
      <p:sp>
        <p:nvSpPr>
          <p:cNvPr id="20" name="Tekstfelt 19"/>
          <p:cNvSpPr txBox="1"/>
          <p:nvPr/>
        </p:nvSpPr>
        <p:spPr>
          <a:xfrm>
            <a:off x="-5" y="-25690"/>
            <a:ext cx="3535846" cy="584775"/>
          </a:xfrm>
          <a:prstGeom prst="rect">
            <a:avLst/>
          </a:prstGeom>
          <a:noFill/>
        </p:spPr>
        <p:txBody>
          <a:bodyPr wrap="square" rtlCol="0">
            <a:spAutoFit/>
          </a:bodyPr>
          <a:lstStyle/>
          <a:p>
            <a:r>
              <a:rPr lang="da-DK" sz="3200" dirty="0" smtClean="0"/>
              <a:t>GT</a:t>
            </a:r>
            <a:endParaRPr lang="da-DK" sz="3200" dirty="0"/>
          </a:p>
        </p:txBody>
      </p:sp>
      <p:sp>
        <p:nvSpPr>
          <p:cNvPr id="21" name="Tekstfelt 20"/>
          <p:cNvSpPr txBox="1"/>
          <p:nvPr/>
        </p:nvSpPr>
        <p:spPr>
          <a:xfrm>
            <a:off x="-5" y="3104711"/>
            <a:ext cx="2073349" cy="584775"/>
          </a:xfrm>
          <a:prstGeom prst="rect">
            <a:avLst/>
          </a:prstGeom>
          <a:noFill/>
        </p:spPr>
        <p:txBody>
          <a:bodyPr wrap="square" rtlCol="0">
            <a:spAutoFit/>
          </a:bodyPr>
          <a:lstStyle/>
          <a:p>
            <a:r>
              <a:rPr lang="da-DK" sz="3200" dirty="0" smtClean="0"/>
              <a:t>NT</a:t>
            </a:r>
            <a:endParaRPr lang="da-DK" sz="3200" dirty="0"/>
          </a:p>
        </p:txBody>
      </p:sp>
      <p:sp>
        <p:nvSpPr>
          <p:cNvPr id="22" name="Rektangel 21"/>
          <p:cNvSpPr/>
          <p:nvPr/>
        </p:nvSpPr>
        <p:spPr>
          <a:xfrm>
            <a:off x="118426" y="5813230"/>
            <a:ext cx="8972413" cy="830997"/>
          </a:xfrm>
          <a:prstGeom prst="rect">
            <a:avLst/>
          </a:prstGeom>
        </p:spPr>
        <p:txBody>
          <a:bodyPr wrap="square">
            <a:spAutoFit/>
          </a:bodyPr>
          <a:lstStyle/>
          <a:p>
            <a:pPr algn="ctr"/>
            <a:r>
              <a:rPr lang="da-DK" sz="2400" b="1" dirty="0"/>
              <a:t>Der er 66 bøger i </a:t>
            </a:r>
            <a:r>
              <a:rPr lang="da-DK" sz="2400" b="1" dirty="0" smtClean="0"/>
              <a:t>Bibelen </a:t>
            </a:r>
          </a:p>
          <a:p>
            <a:pPr algn="ctr"/>
            <a:r>
              <a:rPr lang="da-DK" sz="2400" b="1" dirty="0" smtClean="0"/>
              <a:t>39</a:t>
            </a:r>
            <a:r>
              <a:rPr lang="da-DK" sz="2400" dirty="0" smtClean="0"/>
              <a:t> </a:t>
            </a:r>
            <a:r>
              <a:rPr lang="da-DK" sz="2400" dirty="0"/>
              <a:t>i Gamle Testamente (GT</a:t>
            </a:r>
            <a:r>
              <a:rPr lang="da-DK" sz="2400" dirty="0" smtClean="0"/>
              <a:t>), </a:t>
            </a:r>
            <a:r>
              <a:rPr lang="da-DK" sz="2400" b="1" dirty="0" smtClean="0"/>
              <a:t>27</a:t>
            </a:r>
            <a:r>
              <a:rPr lang="da-DK" sz="2400" dirty="0" smtClean="0"/>
              <a:t> </a:t>
            </a:r>
            <a:r>
              <a:rPr lang="da-DK" sz="2400" dirty="0"/>
              <a:t>i Nye Testamente (NT)</a:t>
            </a:r>
          </a:p>
        </p:txBody>
      </p:sp>
    </p:spTree>
    <p:extLst>
      <p:ext uri="{BB962C8B-B14F-4D97-AF65-F5344CB8AC3E}">
        <p14:creationId xmlns:p14="http://schemas.microsoft.com/office/powerpoint/2010/main" val="96426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a:solidFill>
                  <a:srgbClr val="72A831"/>
                </a:solidFill>
                <a:latin typeface="+mn-lt"/>
              </a:rPr>
              <a:t>5 </a:t>
            </a:r>
            <a:r>
              <a:rPr lang="da-DK" dirty="0" smtClean="0">
                <a:solidFill>
                  <a:srgbClr val="72A831"/>
                </a:solidFill>
                <a:latin typeface="+mn-lt"/>
              </a:rPr>
              <a:t>Mosebøger</a:t>
            </a:r>
            <a:endParaRPr lang="da-DK" dirty="0">
              <a:solidFill>
                <a:srgbClr val="72A831"/>
              </a:solidFill>
              <a:latin typeface="+mn-lt"/>
            </a:endParaRPr>
          </a:p>
        </p:txBody>
      </p:sp>
      <p:sp>
        <p:nvSpPr>
          <p:cNvPr id="3" name="Pladsholder til indhold 2"/>
          <p:cNvSpPr>
            <a:spLocks noGrp="1"/>
          </p:cNvSpPr>
          <p:nvPr>
            <p:ph idx="1"/>
          </p:nvPr>
        </p:nvSpPr>
        <p:spPr>
          <a:xfrm>
            <a:off x="19556" y="880996"/>
            <a:ext cx="8964955" cy="3072773"/>
          </a:xfrm>
        </p:spPr>
        <p:txBody>
          <a:bodyPr>
            <a:normAutofit lnSpcReduction="10000"/>
          </a:bodyPr>
          <a:lstStyle/>
          <a:p>
            <a:r>
              <a:rPr lang="da-DK" b="1" dirty="0" smtClean="0"/>
              <a:t>1. </a:t>
            </a:r>
            <a:r>
              <a:rPr lang="da-DK" b="1" dirty="0"/>
              <a:t>Mosebog</a:t>
            </a:r>
            <a:r>
              <a:rPr lang="da-DK" dirty="0"/>
              <a:t> </a:t>
            </a:r>
            <a:r>
              <a:rPr lang="da-DK" dirty="0" smtClean="0"/>
              <a:t>handler </a:t>
            </a:r>
            <a:r>
              <a:rPr lang="da-DK" dirty="0"/>
              <a:t>om </a:t>
            </a:r>
            <a:r>
              <a:rPr lang="da-DK" dirty="0" smtClean="0"/>
              <a:t>begyndelser: </a:t>
            </a:r>
            <a:r>
              <a:rPr lang="da-DK" dirty="0"/>
              <a:t>verden, </a:t>
            </a:r>
            <a:r>
              <a:rPr lang="da-DK" dirty="0" smtClean="0"/>
              <a:t>naturen, det </a:t>
            </a:r>
            <a:r>
              <a:rPr lang="da-DK" dirty="0"/>
              <a:t>onde, Guds redningsplan og Israels </a:t>
            </a:r>
            <a:r>
              <a:rPr lang="da-DK" dirty="0" smtClean="0"/>
              <a:t>folk.</a:t>
            </a:r>
          </a:p>
          <a:p>
            <a:r>
              <a:rPr lang="da-DK" b="1" dirty="0" smtClean="0"/>
              <a:t>2. Mosebog </a:t>
            </a:r>
            <a:r>
              <a:rPr lang="da-DK" dirty="0" smtClean="0"/>
              <a:t>handler </a:t>
            </a:r>
            <a:r>
              <a:rPr lang="da-DK" dirty="0"/>
              <a:t>om Moses og befrielsen fra </a:t>
            </a:r>
            <a:r>
              <a:rPr lang="da-DK" dirty="0" smtClean="0"/>
              <a:t>Egypten.</a:t>
            </a:r>
          </a:p>
          <a:p>
            <a:r>
              <a:rPr lang="da-DK" b="1" dirty="0" smtClean="0"/>
              <a:t>3. Mosebog </a:t>
            </a:r>
            <a:r>
              <a:rPr lang="da-DK" dirty="0"/>
              <a:t>er </a:t>
            </a:r>
            <a:r>
              <a:rPr lang="da-DK" dirty="0" smtClean="0"/>
              <a:t>mest love </a:t>
            </a:r>
            <a:r>
              <a:rPr lang="da-DK" dirty="0"/>
              <a:t>og </a:t>
            </a:r>
            <a:r>
              <a:rPr lang="da-DK" dirty="0" smtClean="0"/>
              <a:t>regler.</a:t>
            </a:r>
          </a:p>
          <a:p>
            <a:r>
              <a:rPr lang="da-DK" b="1" dirty="0" smtClean="0"/>
              <a:t>4. Mosebog </a:t>
            </a:r>
            <a:r>
              <a:rPr lang="da-DK" dirty="0" smtClean="0"/>
              <a:t>er mest om ørkenvandringen.</a:t>
            </a:r>
          </a:p>
          <a:p>
            <a:r>
              <a:rPr lang="da-DK" b="1" dirty="0" smtClean="0"/>
              <a:t>5. Mosebog </a:t>
            </a:r>
            <a:r>
              <a:rPr lang="da-DK" dirty="0" smtClean="0"/>
              <a:t>er mest undervisning i </a:t>
            </a:r>
            <a:r>
              <a:rPr lang="da-DK" dirty="0"/>
              <a:t>De Ti </a:t>
            </a:r>
            <a:r>
              <a:rPr lang="da-DK" dirty="0" smtClean="0"/>
              <a:t>Bud. Moses dør, og Josva tager over (og er hovedperson i næste bog).</a:t>
            </a:r>
            <a:endParaRPr lang="da-DK"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37727"/>
            <a:ext cx="2826095" cy="2720273"/>
          </a:xfrm>
          <a:prstGeom prst="rect">
            <a:avLst/>
          </a:prstGeom>
        </p:spPr>
      </p:pic>
      <p:pic>
        <p:nvPicPr>
          <p:cNvPr id="7" name="Billede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
        <p:nvSpPr>
          <p:cNvPr id="6" name="Rektangel 5"/>
          <p:cNvSpPr/>
          <p:nvPr/>
        </p:nvSpPr>
        <p:spPr>
          <a:xfrm>
            <a:off x="7034542" y="4688563"/>
            <a:ext cx="2109457" cy="646331"/>
          </a:xfrm>
          <a:prstGeom prst="rect">
            <a:avLst/>
          </a:prstGeom>
        </p:spPr>
        <p:txBody>
          <a:bodyPr wrap="square">
            <a:spAutoFit/>
          </a:bodyPr>
          <a:lstStyle/>
          <a:p>
            <a:r>
              <a:rPr lang="da-DK" dirty="0" smtClean="0"/>
              <a:t>Klik på billedet for at gå til oversigten</a:t>
            </a:r>
            <a:endParaRPr lang="da-DK" dirty="0"/>
          </a:p>
        </p:txBody>
      </p:sp>
    </p:spTree>
    <p:extLst>
      <p:ext uri="{BB962C8B-B14F-4D97-AF65-F5344CB8AC3E}">
        <p14:creationId xmlns:p14="http://schemas.microsoft.com/office/powerpoint/2010/main" val="36929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solidFill>
                  <a:srgbClr val="649DD5"/>
                </a:solidFill>
                <a:latin typeface="+mn-lt"/>
              </a:rPr>
              <a:t>12 historiske bøger</a:t>
            </a:r>
            <a:endParaRPr lang="da-DK" dirty="0">
              <a:solidFill>
                <a:srgbClr val="649DD5"/>
              </a:solidFill>
              <a:latin typeface="+mn-lt"/>
            </a:endParaRPr>
          </a:p>
        </p:txBody>
      </p:sp>
      <p:sp>
        <p:nvSpPr>
          <p:cNvPr id="3" name="Pladsholder til indhold 2"/>
          <p:cNvSpPr>
            <a:spLocks noGrp="1"/>
          </p:cNvSpPr>
          <p:nvPr>
            <p:ph idx="1"/>
          </p:nvPr>
        </p:nvSpPr>
        <p:spPr>
          <a:xfrm>
            <a:off x="19556" y="880996"/>
            <a:ext cx="9124444" cy="3574046"/>
          </a:xfrm>
        </p:spPr>
        <p:txBody>
          <a:bodyPr>
            <a:normAutofit fontScale="92500" lnSpcReduction="20000"/>
          </a:bodyPr>
          <a:lstStyle/>
          <a:p>
            <a:r>
              <a:rPr lang="da-DK" b="1" dirty="0"/>
              <a:t>Josvas Bog </a:t>
            </a:r>
            <a:r>
              <a:rPr lang="da-DK" dirty="0"/>
              <a:t>handler om den nye leder efter Moses, Josva. Han fører folket ind i det lovede land, som fordeles mellem de forskellige </a:t>
            </a:r>
            <a:r>
              <a:rPr lang="da-DK" dirty="0" smtClean="0"/>
              <a:t>stammer. </a:t>
            </a:r>
          </a:p>
          <a:p>
            <a:r>
              <a:rPr lang="da-DK" dirty="0" smtClean="0"/>
              <a:t>Så </a:t>
            </a:r>
            <a:r>
              <a:rPr lang="da-DK" dirty="0"/>
              <a:t>kommer </a:t>
            </a:r>
            <a:r>
              <a:rPr lang="da-DK" b="1" dirty="0" smtClean="0"/>
              <a:t>Dommertiden</a:t>
            </a:r>
            <a:r>
              <a:rPr lang="da-DK" dirty="0"/>
              <a:t>, hvor dommere hjælper og leder </a:t>
            </a:r>
            <a:r>
              <a:rPr lang="da-DK" dirty="0" smtClean="0"/>
              <a:t>folket. Det går tit galt, og Samson og Deborah m.fl. </a:t>
            </a:r>
            <a:r>
              <a:rPr lang="da-DK" dirty="0"/>
              <a:t>m</a:t>
            </a:r>
            <a:r>
              <a:rPr lang="da-DK" dirty="0" smtClean="0"/>
              <a:t>å hjælpe.</a:t>
            </a:r>
          </a:p>
          <a:p>
            <a:r>
              <a:rPr lang="da-DK" dirty="0" smtClean="0"/>
              <a:t>Ruths bog handler om </a:t>
            </a:r>
            <a:r>
              <a:rPr lang="da-DK" b="1" dirty="0" smtClean="0"/>
              <a:t>Ruth</a:t>
            </a:r>
            <a:r>
              <a:rPr lang="da-DK" dirty="0" smtClean="0"/>
              <a:t>, der gennem tykt og tyndt følger Gud (og sin svigermor).</a:t>
            </a:r>
            <a:endParaRPr lang="da-DK" dirty="0"/>
          </a:p>
          <a:p>
            <a:r>
              <a:rPr lang="da-DK" dirty="0" smtClean="0"/>
              <a:t>1 Sam og 2 Sam handler </a:t>
            </a:r>
            <a:r>
              <a:rPr lang="da-DK" dirty="0"/>
              <a:t>om </a:t>
            </a:r>
            <a:r>
              <a:rPr lang="da-DK" b="1" dirty="0"/>
              <a:t>Samuel</a:t>
            </a:r>
            <a:r>
              <a:rPr lang="da-DK" dirty="0"/>
              <a:t>, </a:t>
            </a:r>
            <a:r>
              <a:rPr lang="da-DK" dirty="0" smtClean="0"/>
              <a:t>der er den </a:t>
            </a:r>
            <a:r>
              <a:rPr lang="da-DK" dirty="0"/>
              <a:t>sidste </a:t>
            </a:r>
            <a:r>
              <a:rPr lang="da-DK" dirty="0" smtClean="0"/>
              <a:t>dommer, men også om Saul</a:t>
            </a:r>
            <a:r>
              <a:rPr lang="da-DK" dirty="0"/>
              <a:t>, den første </a:t>
            </a:r>
            <a:r>
              <a:rPr lang="da-DK" dirty="0" smtClean="0"/>
              <a:t>konge, </a:t>
            </a:r>
            <a:r>
              <a:rPr lang="da-DK" dirty="0"/>
              <a:t>og David, den </a:t>
            </a:r>
            <a:r>
              <a:rPr lang="da-DK" dirty="0" smtClean="0"/>
              <a:t>næste (og største) </a:t>
            </a:r>
            <a:r>
              <a:rPr lang="da-DK" dirty="0"/>
              <a:t>konge</a:t>
            </a:r>
            <a:r>
              <a:rPr lang="da-DK" dirty="0" smtClean="0"/>
              <a:t>.</a:t>
            </a:r>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37727"/>
            <a:ext cx="6403200" cy="2720273"/>
          </a:xfrm>
          <a:prstGeom prst="rect">
            <a:avLst/>
          </a:prstGeom>
        </p:spPr>
      </p:pic>
      <p:pic>
        <p:nvPicPr>
          <p:cNvPr id="9" name="Billede 8"/>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3115"/>
          <a:stretch/>
        </p:blipFill>
        <p:spPr>
          <a:xfrm>
            <a:off x="2881422" y="4137727"/>
            <a:ext cx="3642427" cy="2720273"/>
          </a:xfrm>
          <a:prstGeom prst="rect">
            <a:avLst/>
          </a:prstGeom>
        </p:spPr>
      </p:pic>
      <p:sp>
        <p:nvSpPr>
          <p:cNvPr id="4" name="Tekstfelt 3">
            <a:hlinkClick r:id="rId5" action="ppaction://hlinksldjump"/>
          </p:cNvPr>
          <p:cNvSpPr txBox="1"/>
          <p:nvPr/>
        </p:nvSpPr>
        <p:spPr>
          <a:xfrm>
            <a:off x="3194229" y="4871691"/>
            <a:ext cx="3195938" cy="1569660"/>
          </a:xfrm>
          <a:prstGeom prst="rect">
            <a:avLst/>
          </a:prstGeom>
          <a:noFill/>
        </p:spPr>
        <p:txBody>
          <a:bodyPr wrap="square" rtlCol="0">
            <a:spAutoFit/>
          </a:bodyPr>
          <a:lstStyle/>
          <a:p>
            <a:r>
              <a:rPr lang="da-DK" sz="3200" dirty="0" smtClean="0">
                <a:solidFill>
                  <a:schemeClr val="bg1"/>
                </a:solidFill>
              </a:rPr>
              <a:t>Klik her og se resten af de historiske bøger</a:t>
            </a:r>
            <a:endParaRPr lang="da-DK" sz="3200" dirty="0">
              <a:solidFill>
                <a:schemeClr val="bg1"/>
              </a:solidFill>
            </a:endParaRPr>
          </a:p>
        </p:txBody>
      </p:sp>
    </p:spTree>
    <p:extLst>
      <p:ext uri="{BB962C8B-B14F-4D97-AF65-F5344CB8AC3E}">
        <p14:creationId xmlns:p14="http://schemas.microsoft.com/office/powerpoint/2010/main" val="3285222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solidFill>
                  <a:srgbClr val="649DD5"/>
                </a:solidFill>
                <a:latin typeface="+mn-lt"/>
              </a:rPr>
              <a:t>12 historiske bøger</a:t>
            </a:r>
            <a:endParaRPr lang="da-DK" dirty="0">
              <a:solidFill>
                <a:srgbClr val="649DD5"/>
              </a:solidFill>
              <a:latin typeface="+mn-lt"/>
            </a:endParaRPr>
          </a:p>
        </p:txBody>
      </p:sp>
      <p:sp>
        <p:nvSpPr>
          <p:cNvPr id="3" name="Pladsholder til indhold 2"/>
          <p:cNvSpPr>
            <a:spLocks noGrp="1"/>
          </p:cNvSpPr>
          <p:nvPr>
            <p:ph idx="1"/>
          </p:nvPr>
        </p:nvSpPr>
        <p:spPr>
          <a:xfrm>
            <a:off x="19556" y="880996"/>
            <a:ext cx="9124444" cy="3256731"/>
          </a:xfrm>
        </p:spPr>
        <p:txBody>
          <a:bodyPr>
            <a:normAutofit fontScale="92500" lnSpcReduction="20000"/>
          </a:bodyPr>
          <a:lstStyle/>
          <a:p>
            <a:r>
              <a:rPr lang="da-DK" dirty="0"/>
              <a:t>I </a:t>
            </a:r>
            <a:r>
              <a:rPr lang="da-DK" b="1" dirty="0"/>
              <a:t>Kongebøgerne</a:t>
            </a:r>
            <a:r>
              <a:rPr lang="da-DK" dirty="0"/>
              <a:t> møder vi kong </a:t>
            </a:r>
            <a:r>
              <a:rPr lang="da-DK" dirty="0" err="1"/>
              <a:t>Salomo</a:t>
            </a:r>
            <a:r>
              <a:rPr lang="da-DK" dirty="0"/>
              <a:t>. Efter </a:t>
            </a:r>
            <a:r>
              <a:rPr lang="da-DK" dirty="0" err="1"/>
              <a:t>Salomos</a:t>
            </a:r>
            <a:r>
              <a:rPr lang="da-DK" dirty="0"/>
              <a:t> død splittes landet i to riger; begge riger bliver senere erobret, og mange mennesker tvangsflyttes (bl.a. profeten Daniel).</a:t>
            </a:r>
          </a:p>
          <a:p>
            <a:r>
              <a:rPr lang="da-DK" b="1" dirty="0" smtClean="0"/>
              <a:t>Krønikebøgerne </a:t>
            </a:r>
            <a:r>
              <a:rPr lang="da-DK" dirty="0" smtClean="0"/>
              <a:t>er en slags highlights. 1 </a:t>
            </a:r>
            <a:r>
              <a:rPr lang="da-DK" dirty="0" err="1" smtClean="0"/>
              <a:t>Krøn</a:t>
            </a:r>
            <a:r>
              <a:rPr lang="da-DK" dirty="0" smtClean="0"/>
              <a:t> er en genfortælling af 2. </a:t>
            </a:r>
            <a:r>
              <a:rPr lang="da-DK" dirty="0" err="1" smtClean="0"/>
              <a:t>Samuelsbog</a:t>
            </a:r>
            <a:r>
              <a:rPr lang="da-DK" dirty="0" smtClean="0"/>
              <a:t>, 2 </a:t>
            </a:r>
            <a:r>
              <a:rPr lang="da-DK" dirty="0" err="1" smtClean="0"/>
              <a:t>Krøn</a:t>
            </a:r>
            <a:r>
              <a:rPr lang="da-DK" dirty="0" smtClean="0"/>
              <a:t> en genfortælling af de største konger i Kongebøgerne. Begge er </a:t>
            </a:r>
            <a:r>
              <a:rPr lang="da-DK" dirty="0"/>
              <a:t>kendte for deres mange slægtstavler.</a:t>
            </a:r>
          </a:p>
          <a:p>
            <a:r>
              <a:rPr lang="da-DK" dirty="0"/>
              <a:t>Efter mange års eksil fortæller </a:t>
            </a:r>
            <a:r>
              <a:rPr lang="da-DK" b="1" dirty="0"/>
              <a:t>Ezra</a:t>
            </a:r>
            <a:r>
              <a:rPr lang="da-DK" dirty="0"/>
              <a:t> </a:t>
            </a:r>
            <a:r>
              <a:rPr lang="da-DK" dirty="0" smtClean="0"/>
              <a:t>om folket, der vender </a:t>
            </a:r>
            <a:r>
              <a:rPr lang="da-DK" dirty="0"/>
              <a:t>tilbage til </a:t>
            </a:r>
            <a:r>
              <a:rPr lang="da-DK" dirty="0" smtClean="0"/>
              <a:t>Jerusalem – som </a:t>
            </a:r>
            <a:r>
              <a:rPr lang="da-DK" b="1" dirty="0"/>
              <a:t>Nehemias</a:t>
            </a:r>
            <a:r>
              <a:rPr lang="da-DK" dirty="0"/>
              <a:t> </a:t>
            </a:r>
            <a:r>
              <a:rPr lang="da-DK" dirty="0" smtClean="0"/>
              <a:t>hjælper med at genopbygge.</a:t>
            </a:r>
            <a:endParaRPr lang="da-DK" dirty="0"/>
          </a:p>
          <a:p>
            <a:r>
              <a:rPr lang="da-DK" b="1" dirty="0"/>
              <a:t>Ester</a:t>
            </a:r>
            <a:r>
              <a:rPr lang="da-DK" dirty="0"/>
              <a:t> bliver dronning i Perserriget (i eksilet</a:t>
            </a:r>
            <a:r>
              <a:rPr lang="da-DK" dirty="0" smtClean="0"/>
              <a:t>) og frelser jøderne.</a:t>
            </a:r>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37727"/>
            <a:ext cx="6403200" cy="2720273"/>
          </a:xfrm>
          <a:prstGeom prst="rect">
            <a:avLst/>
          </a:prstGeom>
        </p:spPr>
      </p:pic>
      <p:pic>
        <p:nvPicPr>
          <p:cNvPr id="7" name="Billede 6"/>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723" r="56719"/>
          <a:stretch/>
        </p:blipFill>
        <p:spPr>
          <a:xfrm>
            <a:off x="74429" y="4137727"/>
            <a:ext cx="2817628" cy="2720273"/>
          </a:xfrm>
          <a:prstGeom prst="rect">
            <a:avLst/>
          </a:prstGeom>
        </p:spPr>
      </p:pic>
      <p:pic>
        <p:nvPicPr>
          <p:cNvPr id="9" name="Billede 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67290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a:solidFill>
                  <a:srgbClr val="E97721"/>
                </a:solidFill>
                <a:latin typeface="+mn-lt"/>
              </a:rPr>
              <a:t>5 </a:t>
            </a:r>
            <a:r>
              <a:rPr lang="da-DK" dirty="0" smtClean="0">
                <a:solidFill>
                  <a:srgbClr val="E97721"/>
                </a:solidFill>
                <a:latin typeface="+mn-lt"/>
              </a:rPr>
              <a:t>poetiske bøger</a:t>
            </a:r>
            <a:endParaRPr lang="da-DK" dirty="0">
              <a:solidFill>
                <a:srgbClr val="E97721"/>
              </a:solidFill>
              <a:latin typeface="+mn-lt"/>
            </a:endParaRPr>
          </a:p>
        </p:txBody>
      </p:sp>
      <p:sp>
        <p:nvSpPr>
          <p:cNvPr id="3" name="Pladsholder til indhold 2"/>
          <p:cNvSpPr>
            <a:spLocks noGrp="1"/>
          </p:cNvSpPr>
          <p:nvPr>
            <p:ph idx="1"/>
          </p:nvPr>
        </p:nvSpPr>
        <p:spPr>
          <a:xfrm>
            <a:off x="19556" y="880996"/>
            <a:ext cx="8964955" cy="3021153"/>
          </a:xfrm>
        </p:spPr>
        <p:txBody>
          <a:bodyPr>
            <a:normAutofit/>
          </a:bodyPr>
          <a:lstStyle/>
          <a:p>
            <a:r>
              <a:rPr lang="da-DK" dirty="0" smtClean="0"/>
              <a:t>Mange, der lider smerte og tab, finder trøst i </a:t>
            </a:r>
            <a:r>
              <a:rPr lang="da-DK" b="1" dirty="0" smtClean="0"/>
              <a:t>Jobs bog</a:t>
            </a:r>
            <a:r>
              <a:rPr lang="da-DK" dirty="0" smtClean="0"/>
              <a:t>.</a:t>
            </a:r>
          </a:p>
          <a:p>
            <a:r>
              <a:rPr lang="da-DK" b="1" dirty="0" smtClean="0"/>
              <a:t>Salmernes Bog </a:t>
            </a:r>
            <a:r>
              <a:rPr lang="da-DK" dirty="0" smtClean="0"/>
              <a:t>er en slags sangbog med 150 sange/salmer.</a:t>
            </a:r>
          </a:p>
          <a:p>
            <a:r>
              <a:rPr lang="da-DK" b="1" dirty="0" smtClean="0"/>
              <a:t>Ordsprogenes Bog </a:t>
            </a:r>
            <a:r>
              <a:rPr lang="da-DK" dirty="0" smtClean="0"/>
              <a:t>er fyldt med ordsprog, der gør os klogere på livet og på Gud.</a:t>
            </a:r>
          </a:p>
          <a:p>
            <a:r>
              <a:rPr lang="da-DK" b="1" dirty="0" smtClean="0"/>
              <a:t>Prædikerens Bog</a:t>
            </a:r>
            <a:r>
              <a:rPr lang="da-DK" dirty="0" smtClean="0"/>
              <a:t> er en filosofisk bog, der handler om, hvad der er vigtigst at gå op i.</a:t>
            </a:r>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37726"/>
            <a:ext cx="2061942" cy="2720273"/>
          </a:xfrm>
          <a:prstGeom prst="rect">
            <a:avLst/>
          </a:prstGeom>
        </p:spPr>
      </p:pic>
      <p:sp>
        <p:nvSpPr>
          <p:cNvPr id="4" name="Rektangel 3"/>
          <p:cNvSpPr/>
          <p:nvPr/>
        </p:nvSpPr>
        <p:spPr>
          <a:xfrm>
            <a:off x="2182592" y="3639900"/>
            <a:ext cx="6961408" cy="1384995"/>
          </a:xfrm>
          <a:prstGeom prst="rect">
            <a:avLst/>
          </a:prstGeom>
        </p:spPr>
        <p:txBody>
          <a:bodyPr wrap="square">
            <a:spAutoFit/>
          </a:bodyPr>
          <a:lstStyle/>
          <a:p>
            <a:pPr marL="514350" indent="-514350">
              <a:buFont typeface="Arial" panose="020B0604020202020204" pitchFamily="34" charset="0"/>
              <a:buChar char="•"/>
            </a:pPr>
            <a:r>
              <a:rPr lang="da-DK" sz="2800" dirty="0"/>
              <a:t>Højsangen er et langt kærlighedsdigt mellem to mennesker </a:t>
            </a:r>
            <a:r>
              <a:rPr lang="da-DK" sz="2800" dirty="0" smtClean="0"/>
              <a:t>– og et </a:t>
            </a:r>
            <a:r>
              <a:rPr lang="da-DK" sz="2800" dirty="0"/>
              <a:t>billede på Guds kærlighed til sit folk/kirken.</a:t>
            </a:r>
          </a:p>
        </p:txBody>
      </p:sp>
      <p:pic>
        <p:nvPicPr>
          <p:cNvPr id="8" name="Billed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1426039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13134"/>
            <a:ext cx="5131834" cy="2769456"/>
          </a:xfrm>
          <a:prstGeom prst="rect">
            <a:avLst/>
          </a:prstGeom>
        </p:spPr>
      </p:pic>
      <p:sp>
        <p:nvSpPr>
          <p:cNvPr id="2" name="Titel 1"/>
          <p:cNvSpPr>
            <a:spLocks noGrp="1"/>
          </p:cNvSpPr>
          <p:nvPr>
            <p:ph type="title"/>
          </p:nvPr>
        </p:nvSpPr>
        <p:spPr>
          <a:xfrm>
            <a:off x="120649" y="156038"/>
            <a:ext cx="8863861" cy="1325563"/>
          </a:xfrm>
        </p:spPr>
        <p:txBody>
          <a:bodyPr/>
          <a:lstStyle/>
          <a:p>
            <a:r>
              <a:rPr lang="da-DK" dirty="0" smtClean="0">
                <a:solidFill>
                  <a:srgbClr val="8466A9"/>
                </a:solidFill>
                <a:latin typeface="+mn-lt"/>
              </a:rPr>
              <a:t>17 profetiske bøger</a:t>
            </a:r>
            <a:endParaRPr lang="da-DK" dirty="0">
              <a:solidFill>
                <a:srgbClr val="E97721"/>
              </a:solidFill>
              <a:latin typeface="+mn-lt"/>
            </a:endParaRPr>
          </a:p>
        </p:txBody>
      </p:sp>
      <p:sp>
        <p:nvSpPr>
          <p:cNvPr id="3" name="Pladsholder til indhold 2"/>
          <p:cNvSpPr>
            <a:spLocks noGrp="1"/>
          </p:cNvSpPr>
          <p:nvPr>
            <p:ph idx="1"/>
          </p:nvPr>
        </p:nvSpPr>
        <p:spPr>
          <a:xfrm>
            <a:off x="19556" y="880996"/>
            <a:ext cx="8964955" cy="3021153"/>
          </a:xfrm>
        </p:spPr>
        <p:txBody>
          <a:bodyPr>
            <a:normAutofit fontScale="92500"/>
          </a:bodyPr>
          <a:lstStyle/>
          <a:p>
            <a:r>
              <a:rPr lang="da-DK" dirty="0" smtClean="0"/>
              <a:t>Esajas, Jeremias, Ezekiel </a:t>
            </a:r>
            <a:r>
              <a:rPr lang="da-DK" dirty="0"/>
              <a:t>og </a:t>
            </a:r>
            <a:r>
              <a:rPr lang="da-DK" dirty="0" smtClean="0"/>
              <a:t>Daniel </a:t>
            </a:r>
            <a:r>
              <a:rPr lang="da-DK" dirty="0"/>
              <a:t>kaldes for </a:t>
            </a:r>
            <a:r>
              <a:rPr lang="da-DK" dirty="0" smtClean="0"/>
              <a:t>”De 4 store profeter” (mest fordi </a:t>
            </a:r>
            <a:r>
              <a:rPr lang="da-DK" dirty="0"/>
              <a:t>bøgerne er </a:t>
            </a:r>
            <a:r>
              <a:rPr lang="da-DK" dirty="0" smtClean="0"/>
              <a:t>lange).</a:t>
            </a:r>
          </a:p>
          <a:p>
            <a:r>
              <a:rPr lang="da-DK" b="1" dirty="0" smtClean="0"/>
              <a:t>Esajas</a:t>
            </a:r>
            <a:r>
              <a:rPr lang="da-DK" dirty="0" smtClean="0"/>
              <a:t> fortæller om dom og udfrielse og </a:t>
            </a:r>
            <a:r>
              <a:rPr lang="da-DK" b="1" dirty="0" smtClean="0"/>
              <a:t>Jeremias</a:t>
            </a:r>
            <a:r>
              <a:rPr lang="da-DK" dirty="0" smtClean="0"/>
              <a:t> advarede om eksilet (han skrev den poetiske </a:t>
            </a:r>
            <a:r>
              <a:rPr lang="da-DK" b="1" dirty="0" smtClean="0"/>
              <a:t>Klagesangene</a:t>
            </a:r>
            <a:r>
              <a:rPr lang="da-DK" dirty="0" smtClean="0"/>
              <a:t>, da de </a:t>
            </a:r>
            <a:r>
              <a:rPr lang="da-DK" i="1" dirty="0" smtClean="0"/>
              <a:t>var</a:t>
            </a:r>
            <a:r>
              <a:rPr lang="da-DK" dirty="0" smtClean="0"/>
              <a:t> sat i eksil; derfor placeringen her).</a:t>
            </a:r>
          </a:p>
          <a:p>
            <a:r>
              <a:rPr lang="da-DK" b="1" dirty="0" smtClean="0"/>
              <a:t>Ezekiel</a:t>
            </a:r>
            <a:r>
              <a:rPr lang="da-DK" dirty="0" smtClean="0"/>
              <a:t> fortalte israelitterne profetier gennem billeder.</a:t>
            </a:r>
          </a:p>
          <a:p>
            <a:r>
              <a:rPr lang="da-DK" b="1" dirty="0" smtClean="0"/>
              <a:t>Daniel</a:t>
            </a:r>
            <a:r>
              <a:rPr lang="da-DK" dirty="0" smtClean="0"/>
              <a:t> kender vi fra løvekulen og handler om at beholde troen.</a:t>
            </a:r>
          </a:p>
        </p:txBody>
      </p:sp>
      <p:pic>
        <p:nvPicPr>
          <p:cNvPr id="10" name="Billede 9"/>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33078"/>
          <a:stretch/>
        </p:blipFill>
        <p:spPr>
          <a:xfrm>
            <a:off x="1818167" y="4113134"/>
            <a:ext cx="3434316" cy="2769456"/>
          </a:xfrm>
          <a:prstGeom prst="rect">
            <a:avLst/>
          </a:prstGeom>
        </p:spPr>
      </p:pic>
      <p:sp>
        <p:nvSpPr>
          <p:cNvPr id="9" name="Tekstfelt 8">
            <a:hlinkClick r:id="rId5" action="ppaction://hlinksldjump"/>
          </p:cNvPr>
          <p:cNvSpPr txBox="1"/>
          <p:nvPr/>
        </p:nvSpPr>
        <p:spPr>
          <a:xfrm>
            <a:off x="2216034" y="4903588"/>
            <a:ext cx="3036449" cy="1569660"/>
          </a:xfrm>
          <a:prstGeom prst="rect">
            <a:avLst/>
          </a:prstGeom>
          <a:noFill/>
        </p:spPr>
        <p:txBody>
          <a:bodyPr wrap="square" rtlCol="0">
            <a:spAutoFit/>
          </a:bodyPr>
          <a:lstStyle/>
          <a:p>
            <a:r>
              <a:rPr lang="da-DK" sz="3200" dirty="0" smtClean="0">
                <a:solidFill>
                  <a:schemeClr val="bg1"/>
                </a:solidFill>
              </a:rPr>
              <a:t>Klik her og se resten af de profetiske bøger</a:t>
            </a:r>
            <a:endParaRPr lang="da-DK" sz="3200" dirty="0">
              <a:solidFill>
                <a:schemeClr val="bg1"/>
              </a:solidFill>
            </a:endParaRPr>
          </a:p>
        </p:txBody>
      </p:sp>
      <p:sp>
        <p:nvSpPr>
          <p:cNvPr id="5" name="Rektangel 4"/>
          <p:cNvSpPr/>
          <p:nvPr/>
        </p:nvSpPr>
        <p:spPr>
          <a:xfrm>
            <a:off x="5380072" y="3888713"/>
            <a:ext cx="3551273" cy="1200329"/>
          </a:xfrm>
          <a:prstGeom prst="rect">
            <a:avLst/>
          </a:prstGeom>
        </p:spPr>
        <p:txBody>
          <a:bodyPr wrap="square">
            <a:spAutoFit/>
          </a:bodyPr>
          <a:lstStyle/>
          <a:p>
            <a:r>
              <a:rPr lang="da-DK" i="1" dirty="0"/>
              <a:t>En profet er en person, Gud har valgt at tale igennem. Mange profetier om Jesus er fra de profetiske bøger.</a:t>
            </a:r>
          </a:p>
        </p:txBody>
      </p:sp>
    </p:spTree>
    <p:extLst>
      <p:ext uri="{BB962C8B-B14F-4D97-AF65-F5344CB8AC3E}">
        <p14:creationId xmlns:p14="http://schemas.microsoft.com/office/powerpoint/2010/main" val="963743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113134"/>
            <a:ext cx="5131834" cy="2769456"/>
          </a:xfrm>
          <a:prstGeom prst="rect">
            <a:avLst/>
          </a:prstGeom>
        </p:spPr>
      </p:pic>
      <p:sp>
        <p:nvSpPr>
          <p:cNvPr id="2" name="Titel 1"/>
          <p:cNvSpPr>
            <a:spLocks noGrp="1"/>
          </p:cNvSpPr>
          <p:nvPr>
            <p:ph type="title"/>
          </p:nvPr>
        </p:nvSpPr>
        <p:spPr>
          <a:xfrm>
            <a:off x="120649" y="156038"/>
            <a:ext cx="8863861" cy="1325563"/>
          </a:xfrm>
        </p:spPr>
        <p:txBody>
          <a:bodyPr/>
          <a:lstStyle/>
          <a:p>
            <a:r>
              <a:rPr lang="da-DK" dirty="0" smtClean="0">
                <a:solidFill>
                  <a:srgbClr val="8466A9"/>
                </a:solidFill>
                <a:latin typeface="+mn-lt"/>
              </a:rPr>
              <a:t>17 profetiske bøger</a:t>
            </a:r>
            <a:endParaRPr lang="da-DK" dirty="0">
              <a:solidFill>
                <a:srgbClr val="E97721"/>
              </a:solidFill>
              <a:latin typeface="+mn-lt"/>
            </a:endParaRPr>
          </a:p>
        </p:txBody>
      </p:sp>
      <p:sp>
        <p:nvSpPr>
          <p:cNvPr id="3" name="Pladsholder til indhold 2"/>
          <p:cNvSpPr>
            <a:spLocks noGrp="1"/>
          </p:cNvSpPr>
          <p:nvPr>
            <p:ph idx="1"/>
          </p:nvPr>
        </p:nvSpPr>
        <p:spPr>
          <a:xfrm>
            <a:off x="19556" y="880996"/>
            <a:ext cx="9198872" cy="3350762"/>
          </a:xfrm>
        </p:spPr>
        <p:txBody>
          <a:bodyPr>
            <a:normAutofit fontScale="85000" lnSpcReduction="10000"/>
          </a:bodyPr>
          <a:lstStyle/>
          <a:p>
            <a:r>
              <a:rPr lang="da-DK" dirty="0" smtClean="0"/>
              <a:t>Disse profeter er ”De 12 små profeter”: korte og ret ukendte bøger. </a:t>
            </a:r>
          </a:p>
          <a:p>
            <a:r>
              <a:rPr lang="da-DK" b="1" dirty="0" smtClean="0"/>
              <a:t>Hoseas</a:t>
            </a:r>
            <a:r>
              <a:rPr lang="da-DK" dirty="0" smtClean="0"/>
              <a:t>: Gud er </a:t>
            </a:r>
            <a:r>
              <a:rPr lang="da-DK" dirty="0" smtClean="0"/>
              <a:t>trofast, </a:t>
            </a:r>
            <a:r>
              <a:rPr lang="da-DK" dirty="0" smtClean="0"/>
              <a:t>selvom vi ikke er det! </a:t>
            </a:r>
            <a:r>
              <a:rPr lang="da-DK" b="1" dirty="0" smtClean="0"/>
              <a:t>Joel</a:t>
            </a:r>
            <a:r>
              <a:rPr lang="da-DK" dirty="0" smtClean="0"/>
              <a:t>: Guds straf.</a:t>
            </a:r>
          </a:p>
          <a:p>
            <a:r>
              <a:rPr lang="da-DK" b="1" dirty="0" smtClean="0"/>
              <a:t>Amos</a:t>
            </a:r>
            <a:r>
              <a:rPr lang="da-DK" dirty="0" smtClean="0"/>
              <a:t>: Guds retfærdighed. </a:t>
            </a:r>
            <a:r>
              <a:rPr lang="da-DK" b="1" dirty="0" err="1" smtClean="0"/>
              <a:t>Obadias</a:t>
            </a:r>
            <a:r>
              <a:rPr lang="da-DK" dirty="0" smtClean="0"/>
              <a:t>: Straf over Guds fjender.</a:t>
            </a:r>
          </a:p>
          <a:p>
            <a:r>
              <a:rPr lang="da-DK" b="1" dirty="0" smtClean="0"/>
              <a:t>Jonas</a:t>
            </a:r>
            <a:r>
              <a:rPr lang="da-DK" dirty="0" smtClean="0"/>
              <a:t>: Gud tilgiver. </a:t>
            </a:r>
            <a:r>
              <a:rPr lang="da-DK" b="1" dirty="0" smtClean="0"/>
              <a:t>Mika</a:t>
            </a:r>
            <a:r>
              <a:rPr lang="da-DK" dirty="0" smtClean="0"/>
              <a:t>: Der vil komme en retfærdig leder.</a:t>
            </a:r>
          </a:p>
          <a:p>
            <a:r>
              <a:rPr lang="da-DK" b="1" dirty="0" err="1" smtClean="0"/>
              <a:t>Nahum</a:t>
            </a:r>
            <a:r>
              <a:rPr lang="da-DK" dirty="0" smtClean="0"/>
              <a:t>: Advarsel til ugudelige. </a:t>
            </a:r>
            <a:r>
              <a:rPr lang="da-DK" b="1" dirty="0" smtClean="0"/>
              <a:t>Habakkuk</a:t>
            </a:r>
            <a:r>
              <a:rPr lang="da-DK" dirty="0" smtClean="0"/>
              <a:t>: Guds retfærdighed kommer.</a:t>
            </a:r>
          </a:p>
          <a:p>
            <a:r>
              <a:rPr lang="da-DK" b="1" dirty="0" err="1" smtClean="0"/>
              <a:t>Sefenias</a:t>
            </a:r>
            <a:r>
              <a:rPr lang="da-DK" dirty="0" smtClean="0"/>
              <a:t>: Herrens dag kommer. </a:t>
            </a:r>
            <a:r>
              <a:rPr lang="da-DK" b="1" dirty="0" err="1" smtClean="0"/>
              <a:t>Haggaj</a:t>
            </a:r>
            <a:r>
              <a:rPr lang="da-DK" dirty="0" smtClean="0"/>
              <a:t>: Lad Gud være centrum i dit liv.</a:t>
            </a:r>
          </a:p>
          <a:p>
            <a:r>
              <a:rPr lang="da-DK" b="1" dirty="0" smtClean="0"/>
              <a:t>Zakarias</a:t>
            </a:r>
            <a:r>
              <a:rPr lang="da-DK" dirty="0" smtClean="0"/>
              <a:t>: Messias er på vej! </a:t>
            </a:r>
            <a:r>
              <a:rPr lang="da-DK" b="1" dirty="0" smtClean="0"/>
              <a:t>Malakias</a:t>
            </a:r>
            <a:r>
              <a:rPr lang="da-DK" dirty="0" smtClean="0"/>
              <a:t>: Gud elsker også de ikke-trofaste.</a:t>
            </a:r>
          </a:p>
          <a:p>
            <a:endParaRPr lang="da-DK" dirty="0"/>
          </a:p>
        </p:txBody>
      </p:sp>
      <p:pic>
        <p:nvPicPr>
          <p:cNvPr id="10" name="Billede 9"/>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1315" r="67336"/>
          <a:stretch/>
        </p:blipFill>
        <p:spPr>
          <a:xfrm>
            <a:off x="53163" y="4113134"/>
            <a:ext cx="1743739" cy="2769456"/>
          </a:xfrm>
          <a:prstGeom prst="rect">
            <a:avLst/>
          </a:prstGeom>
        </p:spPr>
      </p:pic>
      <p:sp>
        <p:nvSpPr>
          <p:cNvPr id="4" name="Rektangel 3"/>
          <p:cNvSpPr/>
          <p:nvPr/>
        </p:nvSpPr>
        <p:spPr>
          <a:xfrm>
            <a:off x="5441175" y="4240419"/>
            <a:ext cx="2256797" cy="646331"/>
          </a:xfrm>
          <a:prstGeom prst="rect">
            <a:avLst/>
          </a:prstGeom>
        </p:spPr>
        <p:txBody>
          <a:bodyPr wrap="square">
            <a:spAutoFit/>
          </a:bodyPr>
          <a:lstStyle/>
          <a:p>
            <a:r>
              <a:rPr lang="da-DK" dirty="0"/>
              <a:t>Mellem profeterne og NT går der 400 år.</a:t>
            </a:r>
          </a:p>
        </p:txBody>
      </p:sp>
      <p:pic>
        <p:nvPicPr>
          <p:cNvPr id="11" name="Billed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146160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0650" y="156038"/>
            <a:ext cx="7886700" cy="1325563"/>
          </a:xfrm>
        </p:spPr>
        <p:txBody>
          <a:bodyPr/>
          <a:lstStyle/>
          <a:p>
            <a:r>
              <a:rPr lang="da-DK" dirty="0" smtClean="0">
                <a:solidFill>
                  <a:srgbClr val="BE1717"/>
                </a:solidFill>
                <a:latin typeface="+mn-lt"/>
              </a:rPr>
              <a:t>4 evangelier</a:t>
            </a:r>
            <a:endParaRPr lang="da-DK" dirty="0">
              <a:solidFill>
                <a:srgbClr val="BE1717"/>
              </a:solidFill>
              <a:latin typeface="+mn-lt"/>
            </a:endParaRPr>
          </a:p>
        </p:txBody>
      </p:sp>
      <p:sp>
        <p:nvSpPr>
          <p:cNvPr id="3" name="Pladsholder til indhold 2"/>
          <p:cNvSpPr>
            <a:spLocks noGrp="1"/>
          </p:cNvSpPr>
          <p:nvPr>
            <p:ph idx="1"/>
          </p:nvPr>
        </p:nvSpPr>
        <p:spPr>
          <a:xfrm>
            <a:off x="19556" y="880996"/>
            <a:ext cx="8964955" cy="3797330"/>
          </a:xfrm>
        </p:spPr>
        <p:txBody>
          <a:bodyPr>
            <a:normAutofit/>
          </a:bodyPr>
          <a:lstStyle/>
          <a:p>
            <a:r>
              <a:rPr lang="da-DK" dirty="0" smtClean="0"/>
              <a:t>Evangelie betyder ”godt budskab” og fortæller </a:t>
            </a:r>
            <a:r>
              <a:rPr lang="da-DK" dirty="0"/>
              <a:t>om Jesu liv, død og opstandelse fra fire forskellige </a:t>
            </a:r>
            <a:r>
              <a:rPr lang="da-DK" dirty="0" smtClean="0"/>
              <a:t>synsvinkler</a:t>
            </a:r>
            <a:r>
              <a:rPr lang="da-DK" dirty="0"/>
              <a:t>. Pointen er den samme: Jesus er Guds </a:t>
            </a:r>
            <a:r>
              <a:rPr lang="da-DK" dirty="0" smtClean="0"/>
              <a:t>søn og kom </a:t>
            </a:r>
            <a:r>
              <a:rPr lang="da-DK" dirty="0"/>
              <a:t>for at frelse alle, </a:t>
            </a:r>
            <a:r>
              <a:rPr lang="da-DK" dirty="0" smtClean="0"/>
              <a:t>der tror </a:t>
            </a:r>
            <a:r>
              <a:rPr lang="da-DK" dirty="0"/>
              <a:t>på ham</a:t>
            </a:r>
            <a:r>
              <a:rPr lang="da-DK" dirty="0" smtClean="0"/>
              <a:t>. Der er nuanceforskelle:</a:t>
            </a:r>
          </a:p>
          <a:p>
            <a:r>
              <a:rPr lang="da-DK" b="1" dirty="0" smtClean="0"/>
              <a:t>Matthæus</a:t>
            </a:r>
            <a:r>
              <a:rPr lang="da-DK" dirty="0" smtClean="0"/>
              <a:t> trækker mange tråde til GT – og har Fadervor.</a:t>
            </a:r>
          </a:p>
          <a:p>
            <a:r>
              <a:rPr lang="da-DK" b="1" dirty="0" smtClean="0"/>
              <a:t>Markus</a:t>
            </a:r>
            <a:r>
              <a:rPr lang="da-DK" dirty="0" smtClean="0"/>
              <a:t> er det korteste.</a:t>
            </a:r>
          </a:p>
          <a:p>
            <a:r>
              <a:rPr lang="da-DK" b="1" dirty="0" smtClean="0"/>
              <a:t>Lukas</a:t>
            </a:r>
            <a:r>
              <a:rPr lang="da-DK" dirty="0" smtClean="0"/>
              <a:t>’ udgave fortsætter i Apostlenes Gerninger.</a:t>
            </a:r>
          </a:p>
          <a:p>
            <a:r>
              <a:rPr lang="da-DK" b="1" dirty="0" smtClean="0"/>
              <a:t>Johannes</a:t>
            </a:r>
            <a:r>
              <a:rPr lang="da-DK" dirty="0" smtClean="0"/>
              <a:t> er reflekteret og har meget om, hvem Jesus er.</a:t>
            </a:r>
            <a:endParaRPr lang="da-DK" dirty="0"/>
          </a:p>
        </p:txBody>
      </p:sp>
      <p:pic>
        <p:nvPicPr>
          <p:cNvPr id="8" name="Bille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513573"/>
            <a:ext cx="2744695" cy="2344427"/>
          </a:xfrm>
          <a:prstGeom prst="rect">
            <a:avLst/>
          </a:prstGeom>
        </p:spPr>
      </p:pic>
      <p:pic>
        <p:nvPicPr>
          <p:cNvPr id="9" name="Billed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469" y="5334894"/>
            <a:ext cx="2035531" cy="1523106"/>
          </a:xfrm>
          <a:prstGeom prst="rect">
            <a:avLst/>
          </a:prstGeom>
        </p:spPr>
      </p:pic>
    </p:spTree>
    <p:extLst>
      <p:ext uri="{BB962C8B-B14F-4D97-AF65-F5344CB8AC3E}">
        <p14:creationId xmlns:p14="http://schemas.microsoft.com/office/powerpoint/2010/main" val="236724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937</TotalTime>
  <Words>1262</Words>
  <Application>Microsoft Office PowerPoint</Application>
  <PresentationFormat>Skærmshow (4:3)</PresentationFormat>
  <Paragraphs>86</Paragraphs>
  <Slides>16</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16</vt:i4>
      </vt:variant>
    </vt:vector>
  </HeadingPairs>
  <TitlesOfParts>
    <vt:vector size="20" baseType="lpstr">
      <vt:lpstr>Arial</vt:lpstr>
      <vt:lpstr>Calibri</vt:lpstr>
      <vt:lpstr>Calibri Light</vt:lpstr>
      <vt:lpstr>Office-tema</vt:lpstr>
      <vt:lpstr>PowerPoint-præsentation</vt:lpstr>
      <vt:lpstr>PowerPoint-præsentation</vt:lpstr>
      <vt:lpstr>5 Mosebøger</vt:lpstr>
      <vt:lpstr>12 historiske bøger</vt:lpstr>
      <vt:lpstr>12 historiske bøger</vt:lpstr>
      <vt:lpstr>5 poetiske bøger</vt:lpstr>
      <vt:lpstr>17 profetiske bøger</vt:lpstr>
      <vt:lpstr>17 profetiske bøger</vt:lpstr>
      <vt:lpstr>4 evangelier</vt:lpstr>
      <vt:lpstr>Apostlenes Gerninger</vt:lpstr>
      <vt:lpstr>Paulus’ breve</vt:lpstr>
      <vt:lpstr>Paulus’ breve</vt:lpstr>
      <vt:lpstr>Hebræerbrevet</vt:lpstr>
      <vt:lpstr>7 personlige breve</vt:lpstr>
      <vt:lpstr>Johannes’ Åbenbaring</vt:lpstr>
      <vt:lpstr>Få hjælp til at lære Bibelen at kende</vt:lpstr>
    </vt:vector>
  </TitlesOfParts>
  <Company>Indre 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T. Nielsen</dc:creator>
  <cp:lastModifiedBy>Henrik T. Nielsen</cp:lastModifiedBy>
  <cp:revision>51</cp:revision>
  <dcterms:created xsi:type="dcterms:W3CDTF">2017-09-18T08:43:41Z</dcterms:created>
  <dcterms:modified xsi:type="dcterms:W3CDTF">2020-08-26T11:46:17Z</dcterms:modified>
</cp:coreProperties>
</file>